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62"/>
  </p:notesMasterIdLst>
  <p:handoutMasterIdLst>
    <p:handoutMasterId r:id="rId63"/>
  </p:handoutMasterIdLst>
  <p:sldIdLst>
    <p:sldId id="257" r:id="rId6"/>
    <p:sldId id="540" r:id="rId7"/>
    <p:sldId id="262" r:id="rId8"/>
    <p:sldId id="549" r:id="rId9"/>
    <p:sldId id="557" r:id="rId10"/>
    <p:sldId id="551" r:id="rId11"/>
    <p:sldId id="863" r:id="rId12"/>
    <p:sldId id="568" r:id="rId13"/>
    <p:sldId id="553" r:id="rId14"/>
    <p:sldId id="555" r:id="rId15"/>
    <p:sldId id="567" r:id="rId16"/>
    <p:sldId id="561" r:id="rId17"/>
    <p:sldId id="565" r:id="rId18"/>
    <p:sldId id="536" r:id="rId19"/>
    <p:sldId id="569" r:id="rId20"/>
    <p:sldId id="564" r:id="rId21"/>
    <p:sldId id="570" r:id="rId22"/>
    <p:sldId id="563" r:id="rId23"/>
    <p:sldId id="575" r:id="rId24"/>
    <p:sldId id="558" r:id="rId25"/>
    <p:sldId id="544" r:id="rId26"/>
    <p:sldId id="543" r:id="rId27"/>
    <p:sldId id="545" r:id="rId28"/>
    <p:sldId id="572" r:id="rId29"/>
    <p:sldId id="571" r:id="rId30"/>
    <p:sldId id="573" r:id="rId31"/>
    <p:sldId id="574" r:id="rId32"/>
    <p:sldId id="851" r:id="rId33"/>
    <p:sldId id="852" r:id="rId34"/>
    <p:sldId id="562" r:id="rId35"/>
    <p:sldId id="577" r:id="rId36"/>
    <p:sldId id="580" r:id="rId37"/>
    <p:sldId id="578" r:id="rId38"/>
    <p:sldId id="579" r:id="rId39"/>
    <p:sldId id="581" r:id="rId40"/>
    <p:sldId id="582" r:id="rId41"/>
    <p:sldId id="584" r:id="rId42"/>
    <p:sldId id="585" r:id="rId43"/>
    <p:sldId id="886" r:id="rId44"/>
    <p:sldId id="587" r:id="rId45"/>
    <p:sldId id="552" r:id="rId46"/>
    <p:sldId id="746" r:id="rId47"/>
    <p:sldId id="747" r:id="rId48"/>
    <p:sldId id="845" r:id="rId49"/>
    <p:sldId id="846" r:id="rId50"/>
    <p:sldId id="887" r:id="rId51"/>
    <p:sldId id="588" r:id="rId52"/>
    <p:sldId id="556" r:id="rId53"/>
    <p:sldId id="847" r:id="rId54"/>
    <p:sldId id="589" r:id="rId55"/>
    <p:sldId id="848" r:id="rId56"/>
    <p:sldId id="548" r:id="rId57"/>
    <p:sldId id="856" r:id="rId58"/>
    <p:sldId id="547" r:id="rId59"/>
    <p:sldId id="849" r:id="rId60"/>
    <p:sldId id="885"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8" clrIdx="2">
    <p:extLst>
      <p:ext uri="{19B8F6BF-5375-455C-9EA6-DF929625EA0E}">
        <p15:presenceInfo xmlns:p15="http://schemas.microsoft.com/office/powerpoint/2012/main" userId="S-1-5-21-776561741-1292428093-725345543-199449" providerId="AD"/>
      </p:ext>
    </p:extLst>
  </p:cmAuthor>
  <p:cmAuthor id="4" name="Duche, Soundia" initials="DS [2]" lastIdx="2" clrIdx="3">
    <p:extLst>
      <p:ext uri="{19B8F6BF-5375-455C-9EA6-DF929625EA0E}">
        <p15:presenceInfo xmlns:p15="http://schemas.microsoft.com/office/powerpoint/2012/main" userId="S::Soundia.Duche@va.gov::36e0a006-06f8-448b-94d2-ea9283c3d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5" autoAdjust="0"/>
    <p:restoredTop sz="93173" autoAdjust="0"/>
  </p:normalViewPr>
  <p:slideViewPr>
    <p:cSldViewPr>
      <p:cViewPr varScale="1">
        <p:scale>
          <a:sx n="71" d="100"/>
          <a:sy n="71" d="100"/>
        </p:scale>
        <p:origin x="100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4" d="100"/>
          <a:sy n="84" d="100"/>
        </p:scale>
        <p:origin x="19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Technical Amendments to VHA Directives - January 8,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51-42D9-8B10-4D3FE7E967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51-42D9-8B10-4D3FE7E967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51-42D9-8B10-4D3FE7E967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951-42D9-8B10-4D3FE7E967F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VHA Directive 1200.01</c:v>
                </c:pt>
                <c:pt idx="1">
                  <c:v>VHA Directive 1200.05</c:v>
                </c:pt>
                <c:pt idx="2">
                  <c:v>VHA Directive 1200.08</c:v>
                </c:pt>
              </c:strCache>
            </c:strRef>
          </c:cat>
          <c:val>
            <c:numRef>
              <c:f>Sheet1!$B$2:$B$5</c:f>
              <c:numCache>
                <c:formatCode>General</c:formatCode>
                <c:ptCount val="4"/>
                <c:pt idx="0">
                  <c:v>11</c:v>
                </c:pt>
                <c:pt idx="1">
                  <c:v>3</c:v>
                </c:pt>
                <c:pt idx="2">
                  <c:v>6</c:v>
                </c:pt>
              </c:numCache>
            </c:numRef>
          </c:val>
          <c:extLst>
            <c:ext xmlns:c16="http://schemas.microsoft.com/office/drawing/2014/chart" uri="{C3380CC4-5D6E-409C-BE32-E72D297353CC}">
              <c16:uniqueId val="{00000000-2B4F-4BED-A1A6-E33AA3155F2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000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48</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7542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53</a:t>
            </a:fld>
            <a:endParaRPr lang="en-US" dirty="0"/>
          </a:p>
        </p:txBody>
      </p:sp>
    </p:spTree>
    <p:extLst>
      <p:ext uri="{BB962C8B-B14F-4D97-AF65-F5344CB8AC3E}">
        <p14:creationId xmlns:p14="http://schemas.microsoft.com/office/powerpoint/2010/main" val="393537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3</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71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23</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753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24</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44971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28</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19384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29</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2521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09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41</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83626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E8A3-0B55-4236-8A4D-259D1AF64A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47B8B8-65ED-460B-8828-6B0F85F8B5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26DDC-74CB-4CA1-AA1A-F4338C00EB13}"/>
              </a:ext>
            </a:extLst>
          </p:cNvPr>
          <p:cNvSpPr>
            <a:spLocks noGrp="1"/>
          </p:cNvSpPr>
          <p:nvPr>
            <p:ph type="dt" sz="half" idx="10"/>
          </p:nvPr>
        </p:nvSpPr>
        <p:spPr/>
        <p:txBody>
          <a:bodyPr/>
          <a:lstStyle/>
          <a:p>
            <a:fld id="{392C8D23-F2B6-4EA1-B40D-2719715B94BA}" type="datetime1">
              <a:rPr lang="en-US" smtClean="0"/>
              <a:t>3/1/2021</a:t>
            </a:fld>
            <a:endParaRPr lang="en-US"/>
          </a:p>
        </p:txBody>
      </p:sp>
      <p:sp>
        <p:nvSpPr>
          <p:cNvPr id="5" name="Footer Placeholder 4">
            <a:extLst>
              <a:ext uri="{FF2B5EF4-FFF2-40B4-BE49-F238E27FC236}">
                <a16:creationId xmlns:a16="http://schemas.microsoft.com/office/drawing/2014/main" id="{F5C8F2F7-1976-4A60-9405-F7E8B5759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E6DA8-0774-4A38-ADF0-6DF0FE1E0C57}"/>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416246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69F5-C71E-453C-BF56-5887B46D3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D1B89-0C3B-4C7E-86EA-9EB3D159C14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5D92A-AF3D-4B29-9CDF-33C42D5F2E3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34114-0FBF-4D90-B13A-E426254A6259}"/>
              </a:ext>
            </a:extLst>
          </p:cNvPr>
          <p:cNvSpPr>
            <a:spLocks noGrp="1"/>
          </p:cNvSpPr>
          <p:nvPr>
            <p:ph type="dt" sz="half" idx="10"/>
          </p:nvPr>
        </p:nvSpPr>
        <p:spPr/>
        <p:txBody>
          <a:bodyPr/>
          <a:lstStyle/>
          <a:p>
            <a:fld id="{3ECFAD70-717D-4E7D-8A56-0BB4F35EA7E4}" type="datetime1">
              <a:rPr lang="en-US" smtClean="0"/>
              <a:t>3/1/2021</a:t>
            </a:fld>
            <a:endParaRPr lang="en-US"/>
          </a:p>
        </p:txBody>
      </p:sp>
      <p:sp>
        <p:nvSpPr>
          <p:cNvPr id="6" name="Footer Placeholder 5">
            <a:extLst>
              <a:ext uri="{FF2B5EF4-FFF2-40B4-BE49-F238E27FC236}">
                <a16:creationId xmlns:a16="http://schemas.microsoft.com/office/drawing/2014/main" id="{5A46BE5B-958A-4BAC-81D9-71484E489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99BDF-4CEF-4A57-9B21-C43D6999F64E}"/>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05294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E7F5-E891-4DE9-8072-A520C61F115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F56938-0798-4DAF-8CF0-84DAC3BDBE7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581BE-20CF-47CD-95A1-D9BE5819BD9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FB1FD-E982-4F32-B5DB-F9726AC739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04D72-61E4-449A-8A1B-BF60D56B2FC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62C63-E104-41EC-B371-E23E34385ED9}"/>
              </a:ext>
            </a:extLst>
          </p:cNvPr>
          <p:cNvSpPr>
            <a:spLocks noGrp="1"/>
          </p:cNvSpPr>
          <p:nvPr>
            <p:ph type="dt" sz="half" idx="10"/>
          </p:nvPr>
        </p:nvSpPr>
        <p:spPr/>
        <p:txBody>
          <a:bodyPr/>
          <a:lstStyle/>
          <a:p>
            <a:fld id="{807F0A55-A482-42B5-BC73-68433B86F4B0}" type="datetime1">
              <a:rPr lang="en-US" smtClean="0"/>
              <a:t>3/1/2021</a:t>
            </a:fld>
            <a:endParaRPr lang="en-US"/>
          </a:p>
        </p:txBody>
      </p:sp>
      <p:sp>
        <p:nvSpPr>
          <p:cNvPr id="8" name="Footer Placeholder 7">
            <a:extLst>
              <a:ext uri="{FF2B5EF4-FFF2-40B4-BE49-F238E27FC236}">
                <a16:creationId xmlns:a16="http://schemas.microsoft.com/office/drawing/2014/main" id="{44D3C39B-A17B-4E2D-85E8-FCE49CB13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6C1BD-A7F6-4EB7-BDD5-8E4DBCE78011}"/>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85710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6F71-7D27-4F6A-AB10-A8EFD87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CD9C6-164A-421F-AD31-CCC2969433DA}"/>
              </a:ext>
            </a:extLst>
          </p:cNvPr>
          <p:cNvSpPr>
            <a:spLocks noGrp="1"/>
          </p:cNvSpPr>
          <p:nvPr>
            <p:ph type="dt" sz="half" idx="10"/>
          </p:nvPr>
        </p:nvSpPr>
        <p:spPr/>
        <p:txBody>
          <a:bodyPr/>
          <a:lstStyle/>
          <a:p>
            <a:fld id="{DB9FC98B-3080-4DA4-84C9-D1E17CFDC54F}" type="datetime1">
              <a:rPr lang="en-US" smtClean="0"/>
              <a:t>3/1/2021</a:t>
            </a:fld>
            <a:endParaRPr lang="en-US"/>
          </a:p>
        </p:txBody>
      </p:sp>
      <p:sp>
        <p:nvSpPr>
          <p:cNvPr id="4" name="Footer Placeholder 3">
            <a:extLst>
              <a:ext uri="{FF2B5EF4-FFF2-40B4-BE49-F238E27FC236}">
                <a16:creationId xmlns:a16="http://schemas.microsoft.com/office/drawing/2014/main" id="{E26C00ED-4398-48D4-96F0-DE8750A34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55E09B-761F-46FB-8AC0-1381DC1C7C8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38206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72EBF-9B9A-4E6D-8E45-3D7C4BB38136}"/>
              </a:ext>
            </a:extLst>
          </p:cNvPr>
          <p:cNvSpPr>
            <a:spLocks noGrp="1"/>
          </p:cNvSpPr>
          <p:nvPr>
            <p:ph type="dt" sz="half" idx="10"/>
          </p:nvPr>
        </p:nvSpPr>
        <p:spPr/>
        <p:txBody>
          <a:bodyPr/>
          <a:lstStyle/>
          <a:p>
            <a:fld id="{00944B75-54F1-4F0B-A620-2B38A97DBA07}" type="datetime1">
              <a:rPr lang="en-US" smtClean="0"/>
              <a:t>3/1/2021</a:t>
            </a:fld>
            <a:endParaRPr lang="en-US"/>
          </a:p>
        </p:txBody>
      </p:sp>
      <p:sp>
        <p:nvSpPr>
          <p:cNvPr id="3" name="Footer Placeholder 2">
            <a:extLst>
              <a:ext uri="{FF2B5EF4-FFF2-40B4-BE49-F238E27FC236}">
                <a16:creationId xmlns:a16="http://schemas.microsoft.com/office/drawing/2014/main" id="{315EB198-C0C8-458E-A005-1C2583123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94456-A3AF-4810-A479-C9050B49DFE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15758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B83B-B7FA-493D-B7CD-2958A0C7F9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6E9CB7-9245-46A8-A946-F0BFDD8807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328F5-A525-4957-8983-6852AD0F0E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E3100-FC5F-4F45-9B87-587A758EF45A}"/>
              </a:ext>
            </a:extLst>
          </p:cNvPr>
          <p:cNvSpPr>
            <a:spLocks noGrp="1"/>
          </p:cNvSpPr>
          <p:nvPr>
            <p:ph type="dt" sz="half" idx="10"/>
          </p:nvPr>
        </p:nvSpPr>
        <p:spPr/>
        <p:txBody>
          <a:bodyPr/>
          <a:lstStyle/>
          <a:p>
            <a:fld id="{923CC942-18D1-47B6-8F81-E2FBE0370710}" type="datetime1">
              <a:rPr lang="en-US" smtClean="0"/>
              <a:t>3/1/2021</a:t>
            </a:fld>
            <a:endParaRPr lang="en-US"/>
          </a:p>
        </p:txBody>
      </p:sp>
      <p:sp>
        <p:nvSpPr>
          <p:cNvPr id="6" name="Footer Placeholder 5">
            <a:extLst>
              <a:ext uri="{FF2B5EF4-FFF2-40B4-BE49-F238E27FC236}">
                <a16:creationId xmlns:a16="http://schemas.microsoft.com/office/drawing/2014/main" id="{52676C77-C7E4-4202-AA32-DFB69D54E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E5AD4-26E0-448B-AD48-7DB344C6E4A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587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2B03-750C-4E03-AFCC-D5D5C84F29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8E7802-86AE-4E6B-B11E-1A65E0A3D3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2DCE42-1FC0-4AA6-9A8B-9FF0ADCA5A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3DCF3C-C7A1-4B40-AD07-039A7900FDE2}"/>
              </a:ext>
            </a:extLst>
          </p:cNvPr>
          <p:cNvSpPr>
            <a:spLocks noGrp="1"/>
          </p:cNvSpPr>
          <p:nvPr>
            <p:ph type="dt" sz="half" idx="10"/>
          </p:nvPr>
        </p:nvSpPr>
        <p:spPr/>
        <p:txBody>
          <a:bodyPr/>
          <a:lstStyle/>
          <a:p>
            <a:fld id="{FB3750A9-1E79-4D01-9AF3-4C81DF918938}" type="datetime1">
              <a:rPr lang="en-US" smtClean="0"/>
              <a:t>3/1/2021</a:t>
            </a:fld>
            <a:endParaRPr lang="en-US"/>
          </a:p>
        </p:txBody>
      </p:sp>
      <p:sp>
        <p:nvSpPr>
          <p:cNvPr id="6" name="Footer Placeholder 5">
            <a:extLst>
              <a:ext uri="{FF2B5EF4-FFF2-40B4-BE49-F238E27FC236}">
                <a16:creationId xmlns:a16="http://schemas.microsoft.com/office/drawing/2014/main" id="{B85A65F5-24A8-4D71-94C1-07CC073FF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D0DCE-4D93-4127-A949-9B07FD9663E6}"/>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85423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71B7-1B9C-4530-88D4-C59216D85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57F6E-D1FD-4D95-BD81-B5CE8D5CA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02F81-FA72-4AE6-B366-D472DDC78ACD}"/>
              </a:ext>
            </a:extLst>
          </p:cNvPr>
          <p:cNvSpPr>
            <a:spLocks noGrp="1"/>
          </p:cNvSpPr>
          <p:nvPr>
            <p:ph type="dt" sz="half" idx="10"/>
          </p:nvPr>
        </p:nvSpPr>
        <p:spPr/>
        <p:txBody>
          <a:bodyPr/>
          <a:lstStyle/>
          <a:p>
            <a:fld id="{90241842-A2FF-45A7-BE85-154CECE9EA6B}" type="datetime1">
              <a:rPr lang="en-US" smtClean="0"/>
              <a:t>3/1/2021</a:t>
            </a:fld>
            <a:endParaRPr lang="en-US"/>
          </a:p>
        </p:txBody>
      </p:sp>
      <p:sp>
        <p:nvSpPr>
          <p:cNvPr id="5" name="Footer Placeholder 4">
            <a:extLst>
              <a:ext uri="{FF2B5EF4-FFF2-40B4-BE49-F238E27FC236}">
                <a16:creationId xmlns:a16="http://schemas.microsoft.com/office/drawing/2014/main" id="{9670896C-4EA6-45AF-A362-CE2240E79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6BC0-B7C4-4F81-9F63-E2F33B037148}"/>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552012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10D64-42B5-4EDA-AC2B-B1026D3BFE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5DF44-3F2B-4EB0-99D4-5412D3A7F77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AF4D6-20E2-4D1B-A6CF-9E8EFB2D6362}"/>
              </a:ext>
            </a:extLst>
          </p:cNvPr>
          <p:cNvSpPr>
            <a:spLocks noGrp="1"/>
          </p:cNvSpPr>
          <p:nvPr>
            <p:ph type="dt" sz="half" idx="10"/>
          </p:nvPr>
        </p:nvSpPr>
        <p:spPr/>
        <p:txBody>
          <a:bodyPr/>
          <a:lstStyle/>
          <a:p>
            <a:fld id="{85DC8E3E-255A-40C0-B86E-91DE27A1087D}" type="datetime1">
              <a:rPr lang="en-US" smtClean="0"/>
              <a:t>3/1/2021</a:t>
            </a:fld>
            <a:endParaRPr lang="en-US"/>
          </a:p>
        </p:txBody>
      </p:sp>
      <p:sp>
        <p:nvSpPr>
          <p:cNvPr id="5" name="Footer Placeholder 4">
            <a:extLst>
              <a:ext uri="{FF2B5EF4-FFF2-40B4-BE49-F238E27FC236}">
                <a16:creationId xmlns:a16="http://schemas.microsoft.com/office/drawing/2014/main" id="{E2F5E90A-9E38-4775-8E9F-C4AF33B57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0E362-9AF3-4100-A48E-19311CAB232D}"/>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82303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CF30-4A3C-4F86-82EA-EEC613BE2AD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20F95F-4C70-4269-B583-94DAD6FA8D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F416E-0934-43F3-8975-2929D5ED7F8F}"/>
              </a:ext>
            </a:extLst>
          </p:cNvPr>
          <p:cNvSpPr>
            <a:spLocks noGrp="1"/>
          </p:cNvSpPr>
          <p:nvPr>
            <p:ph type="dt" sz="half" idx="10"/>
          </p:nvPr>
        </p:nvSpPr>
        <p:spPr/>
        <p:txBody>
          <a:bodyPr/>
          <a:lstStyle/>
          <a:p>
            <a:fld id="{5A36231C-699F-49B6-8568-C2277C8BDA27}" type="datetime1">
              <a:rPr lang="en-US" smtClean="0"/>
              <a:t>3/1/2021</a:t>
            </a:fld>
            <a:endParaRPr lang="en-US"/>
          </a:p>
        </p:txBody>
      </p:sp>
      <p:sp>
        <p:nvSpPr>
          <p:cNvPr id="5" name="Footer Placeholder 4">
            <a:extLst>
              <a:ext uri="{FF2B5EF4-FFF2-40B4-BE49-F238E27FC236}">
                <a16:creationId xmlns:a16="http://schemas.microsoft.com/office/drawing/2014/main" id="{D4D99F5F-C777-41FD-A350-B134C64AD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F2660-2A19-4F23-BCAC-A2BB094524CB}"/>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8227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FFF8-1D50-4F42-93F5-1C7A4EA23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4A299-0BE5-43C5-91CA-4D8689B39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4B579-3E39-4260-A46F-A0107D2FBBD0}"/>
              </a:ext>
            </a:extLst>
          </p:cNvPr>
          <p:cNvSpPr>
            <a:spLocks noGrp="1"/>
          </p:cNvSpPr>
          <p:nvPr>
            <p:ph type="dt" sz="half" idx="10"/>
          </p:nvPr>
        </p:nvSpPr>
        <p:spPr/>
        <p:txBody>
          <a:bodyPr/>
          <a:lstStyle/>
          <a:p>
            <a:fld id="{EFA05A3A-01B3-4BF1-B0FF-89DD4C865A76}" type="datetime1">
              <a:rPr lang="en-US" smtClean="0"/>
              <a:t>3/1/2021</a:t>
            </a:fld>
            <a:endParaRPr lang="en-US"/>
          </a:p>
        </p:txBody>
      </p:sp>
      <p:sp>
        <p:nvSpPr>
          <p:cNvPr id="5" name="Footer Placeholder 4">
            <a:extLst>
              <a:ext uri="{FF2B5EF4-FFF2-40B4-BE49-F238E27FC236}">
                <a16:creationId xmlns:a16="http://schemas.microsoft.com/office/drawing/2014/main" id="{C2E11017-6CBB-416E-9BE2-5ABDF4056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DB5D7-11FE-489E-BFB3-06D799B297A8}"/>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99918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AA7E0-E3CB-4C32-875A-8D043B9EA6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90D130-137E-4CBF-9441-94AEC883F5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C5717-5FA7-4FC5-9036-DF0C2636A7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DFA624-8311-4895-9D3C-232AF6F4DE5D}" type="datetime1">
              <a:rPr lang="en-US" smtClean="0"/>
              <a:t>3/1/2021</a:t>
            </a:fld>
            <a:endParaRPr lang="en-US"/>
          </a:p>
        </p:txBody>
      </p:sp>
      <p:sp>
        <p:nvSpPr>
          <p:cNvPr id="5" name="Footer Placeholder 4">
            <a:extLst>
              <a:ext uri="{FF2B5EF4-FFF2-40B4-BE49-F238E27FC236}">
                <a16:creationId xmlns:a16="http://schemas.microsoft.com/office/drawing/2014/main" id="{D6F5714B-33FD-432E-83CF-C83A885D8F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66016-977D-4688-9492-2385D559D7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4AF51A-89D4-4CA9-B3EC-70151C00A104}" type="slidenum">
              <a:rPr lang="en-US" smtClean="0"/>
              <a:t>‹#›</a:t>
            </a:fld>
            <a:endParaRPr lang="en-US"/>
          </a:p>
        </p:txBody>
      </p:sp>
    </p:spTree>
    <p:extLst>
      <p:ext uri="{BB962C8B-B14F-4D97-AF65-F5344CB8AC3E}">
        <p14:creationId xmlns:p14="http://schemas.microsoft.com/office/powerpoint/2010/main" val="57175576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vaww.portal2.va.gov/sites/infosecurity/fieldsecurity/rs/RSD%20Documents/Forms/AllItems.aspx?RootFolder=%2Fsites%2Finfosecurity%2Ffieldsecurity%2Frs%2FRSD%20Documents%2FEnterprise%20Research%20Data%20Security%20Plan%20%28ERDSP%29&amp;View=%7B59E43AE5%2DF0BE%2D4DD6%2DA1C8%2D11A0181BFCC6%7D" TargetMode="External"/><Relationship Id="rId2" Type="http://schemas.openxmlformats.org/officeDocument/2006/relationships/hyperlink" Target="https://www.research.va.gov/programs/orppe/education/information_security.cf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research.va.gov/programs/tech_transfer/model_agreements/default.cf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research.va.gov/programs/tech_transfer/model_agreements/default.cf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research.va.gov/resources/policies/guidance/Description-Amendment2-VHA-Directive-1200-05.pdf" TargetMode="External"/><Relationship Id="rId7" Type="http://schemas.openxmlformats.org/officeDocument/2006/relationships/hyperlink" Target="https://www.research.va.gov/programs/orppe/education/tools.cfm" TargetMode="External"/><Relationship Id="rId2" Type="http://schemas.openxmlformats.org/officeDocument/2006/relationships/hyperlink" Target="https://www.research.va.gov/resources/policies/guidance/Description-Amendment1-VHA-Directive-1200-01.pdf" TargetMode="External"/><Relationship Id="rId1" Type="http://schemas.openxmlformats.org/officeDocument/2006/relationships/slideLayout" Target="../slideLayouts/slideLayout2.xml"/><Relationship Id="rId6" Type="http://schemas.openxmlformats.org/officeDocument/2006/relationships/hyperlink" Target="https://www.va.gov/vhapublications/publications.cfm?Pub=1" TargetMode="External"/><Relationship Id="rId5" Type="http://schemas.openxmlformats.org/officeDocument/2006/relationships/hyperlink" Target="https://www.research.va.gov/resources/policies/dean-memo-implementation-072920.pdf" TargetMode="External"/><Relationship Id="rId4" Type="http://schemas.openxmlformats.org/officeDocument/2006/relationships/hyperlink" Target="https://www.research.va.gov/resources/policies/guidance/Description-Amendment1-VHA-Directive-1200-08.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research.va.gov/programs/tech_transfer/model_agreements/default.cfm" TargetMode="External"/><Relationship Id="rId2" Type="http://schemas.openxmlformats.org/officeDocument/2006/relationships/hyperlink" Target="https://osp.od.nih.gov/wp-content/uploads/NIH_Guidelines.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97366" y="2831642"/>
            <a:ext cx="8957520" cy="223203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r>
              <a:rPr lang="en-US" dirty="0"/>
              <a:t>ORD Policy Updates:</a:t>
            </a:r>
            <a:br>
              <a:rPr lang="en-US" dirty="0"/>
            </a:br>
            <a:r>
              <a:rPr lang="en-US" dirty="0"/>
              <a:t>Technical Amendments to VHA Directives 1200.01, 1200.05, and 1200.08</a:t>
            </a:r>
            <a:br>
              <a:rPr lang="en-US" sz="3100" spc="100" dirty="0">
                <a:latin typeface="Tahoma" pitchFamily="34" charset="0"/>
                <a:cs typeface="Tahoma" pitchFamily="34" charset="0"/>
              </a:rPr>
            </a:br>
            <a:r>
              <a:rPr lang="en-US" sz="3100" spc="100" dirty="0">
                <a:latin typeface="Tahoma" pitchFamily="34" charset="0"/>
                <a:cs typeface="Tahoma" pitchFamily="34" charset="0"/>
              </a:rPr>
              <a:t>	</a:t>
            </a:r>
            <a:endParaRPr lang="en-US" sz="3100" b="0" spc="100" dirty="0">
              <a:latin typeface="Tahoma" pitchFamily="34" charset="0"/>
              <a:cs typeface="Tahoma" pitchFamily="34" charset="0"/>
            </a:endParaRPr>
          </a:p>
        </p:txBody>
      </p:sp>
      <p:sp>
        <p:nvSpPr>
          <p:cNvPr id="4" name="TextBox 3"/>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February 24, 2021</a:t>
            </a:r>
          </a:p>
        </p:txBody>
      </p:sp>
      <p:sp>
        <p:nvSpPr>
          <p:cNvPr id="6" name="Subtitle 2">
            <a:extLst>
              <a:ext uri="{FF2B5EF4-FFF2-40B4-BE49-F238E27FC236}">
                <a16:creationId xmlns:a16="http://schemas.microsoft.com/office/drawing/2014/main" id="{83537DCF-D50C-44DA-B414-FE5C86C28482}"/>
              </a:ext>
            </a:extLst>
          </p:cNvPr>
          <p:cNvSpPr>
            <a:spLocks noGrp="1"/>
          </p:cNvSpPr>
          <p:nvPr>
            <p:ph type="subTitle" idx="1"/>
          </p:nvPr>
        </p:nvSpPr>
        <p:spPr>
          <a:xfrm>
            <a:off x="457200" y="4468368"/>
            <a:ext cx="7753350" cy="1190624"/>
          </a:xfrm>
        </p:spPr>
        <p:txBody>
          <a:bodyPr/>
          <a:lstStyle/>
          <a:p>
            <a:pPr eaLnBrk="1" hangingPunct="1">
              <a:spcAft>
                <a:spcPts val="600"/>
              </a:spcAft>
              <a:defRPr/>
            </a:pPr>
            <a:endParaRPr lang="en-US" sz="2000" spc="100" dirty="0"/>
          </a:p>
          <a:p>
            <a:pPr eaLnBrk="1" hangingPunct="1">
              <a:spcAft>
                <a:spcPts val="600"/>
              </a:spcAft>
              <a:defRPr/>
            </a:pPr>
            <a:r>
              <a:rPr lang="en-US" sz="2000" spc="100" dirty="0">
                <a:latin typeface="Tahoma" pitchFamily="34" charset="0"/>
              </a:rPr>
              <a:t>C. Karen Jeans, PhD, CCRN, CIP</a:t>
            </a:r>
          </a:p>
          <a:p>
            <a:pPr eaLnBrk="1" hangingPunct="1">
              <a:spcAft>
                <a:spcPts val="600"/>
              </a:spcAft>
              <a:defRPr/>
            </a:pPr>
            <a:r>
              <a:rPr lang="en-US" sz="2000" spc="100" dirty="0">
                <a:latin typeface="Tahoma" pitchFamily="34" charset="0"/>
              </a:rPr>
              <a:t>Director, Regulatory Affairs</a:t>
            </a:r>
          </a:p>
          <a:p>
            <a:pPr eaLnBrk="1" hangingPunct="1">
              <a:spcAft>
                <a:spcPts val="600"/>
              </a:spcAft>
              <a:defRPr/>
            </a:pPr>
            <a:r>
              <a:rPr lang="en-US" sz="2000" spc="100" dirty="0">
                <a:latin typeface="Tahoma" pitchFamily="34" charset="0"/>
              </a:rPr>
              <a:t>ORPP&amp;E</a:t>
            </a:r>
          </a:p>
          <a:p>
            <a:pPr eaLnBrk="1" hangingPunct="1">
              <a:spcAft>
                <a:spcPts val="600"/>
              </a:spcAft>
              <a:defRPr/>
            </a:pPr>
            <a:endParaRPr lang="en-US" sz="2000" spc="100" dirty="0">
              <a:latin typeface="Tahoma" pitchFamily="34" charset="0"/>
            </a:endParaRPr>
          </a:p>
          <a:p>
            <a:pPr eaLnBrk="1" hangingPunct="1">
              <a:spcAft>
                <a:spcPts val="600"/>
              </a:spcAft>
              <a:defRPr/>
            </a:pPr>
            <a:endParaRPr lang="en-US" sz="2000" spc="100" dirty="0">
              <a:latin typeface="Tahoma" pitchFamily="34" charset="0"/>
            </a:endParaRPr>
          </a:p>
          <a:p>
            <a:pPr eaLnBrk="1" hangingPunct="1">
              <a:spcAft>
                <a:spcPts val="600"/>
              </a:spcAft>
              <a:defRPr/>
            </a:pPr>
            <a:r>
              <a:rPr lang="en-US" sz="2000" spc="100" dirty="0">
                <a:latin typeface="Tahoma" pitchFamily="34" charset="0"/>
              </a:rPr>
              <a:t> </a:t>
            </a:r>
            <a:endParaRPr lang="en-US" sz="2000" spc="100" dirty="0">
              <a:cs typeface="Calibri"/>
            </a:endParaRPr>
          </a:p>
        </p:txBody>
      </p:sp>
      <p:sp>
        <p:nvSpPr>
          <p:cNvPr id="5" name="TextBox 4">
            <a:extLst>
              <a:ext uri="{FF2B5EF4-FFF2-40B4-BE49-F238E27FC236}">
                <a16:creationId xmlns:a16="http://schemas.microsoft.com/office/drawing/2014/main" id="{60146CAD-0616-4F30-9FB6-2466129F9F63}"/>
              </a:ext>
            </a:extLst>
          </p:cNvPr>
          <p:cNvSpPr txBox="1"/>
          <p:nvPr/>
        </p:nvSpPr>
        <p:spPr>
          <a:xfrm>
            <a:off x="6096000" y="362831"/>
            <a:ext cx="2622965"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a:t>Dial in (Main)</a:t>
            </a:r>
            <a:r>
              <a:rPr lang="en-US" sz="1200" dirty="0">
                <a:solidFill>
                  <a:schemeClr val="tx1"/>
                </a:solidFill>
              </a:rPr>
              <a:t>: (404) 397-1596</a:t>
            </a:r>
          </a:p>
          <a:p>
            <a:r>
              <a:rPr lang="en-US" sz="1200" dirty="0"/>
              <a:t>Attendee Access Code: 199-913-6133</a:t>
            </a:r>
          </a:p>
          <a:p>
            <a:r>
              <a:rPr lang="en-US" sz="1200" dirty="0"/>
              <a:t>Slides available on SharePoint:  </a:t>
            </a:r>
          </a:p>
          <a:p>
            <a:r>
              <a:rPr lang="en-US" sz="1200" dirty="0"/>
              <a:t>See link in Q&amp;A Box</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p:txBody>
          <a:bodyPr/>
          <a:lstStyle/>
          <a:p>
            <a:r>
              <a:rPr lang="en-US" sz="2800" dirty="0"/>
              <a:t>Itemization of Technical Amendments Published on January 8, 2021 to </a:t>
            </a:r>
            <a:br>
              <a:rPr lang="en-US" sz="2800" dirty="0"/>
            </a:br>
            <a:r>
              <a:rPr lang="en-US" sz="2800" dirty="0"/>
              <a:t>VHA Directive 1200.01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lvl="0"/>
            <a:r>
              <a:rPr lang="en-US" sz="2000" u="sng" dirty="0"/>
              <a:t>Paragraphs 5.h.(9); 5.i., and 5.l.(3)</a:t>
            </a:r>
            <a:r>
              <a:rPr lang="en-US" sz="2000" dirty="0"/>
              <a:t>:  Deleted</a:t>
            </a:r>
          </a:p>
          <a:p>
            <a:pPr lvl="0"/>
            <a:r>
              <a:rPr lang="en-US" sz="2000" u="sng" dirty="0"/>
              <a:t>Paragraph 5.l.(4):</a:t>
            </a:r>
            <a:r>
              <a:rPr lang="en-US" sz="2000" dirty="0"/>
              <a:t>  Clarified the instruments used to conduct the ISSO reviews. </a:t>
            </a:r>
          </a:p>
          <a:p>
            <a:pPr lvl="0"/>
            <a:r>
              <a:rPr lang="en-US" sz="2000" u="sng" dirty="0"/>
              <a:t>Paragraph 9.d.(2)</a:t>
            </a:r>
            <a:r>
              <a:rPr lang="en-US" sz="2000" dirty="0"/>
              <a:t>: Eliminated the requirement for continuing review of exempt research to align with elimination of continuing review for expedited research subject to the 2018 requirements.</a:t>
            </a:r>
          </a:p>
          <a:p>
            <a:pPr lvl="0"/>
            <a:r>
              <a:rPr lang="en-US" sz="2000" u="sng" dirty="0"/>
              <a:t>Paragraph 9.e.(5):</a:t>
            </a:r>
            <a:r>
              <a:rPr lang="en-US" sz="2000" dirty="0"/>
              <a:t> Clarified the use of designated review processes in expanded access.</a:t>
            </a:r>
          </a:p>
          <a:p>
            <a:endParaRPr lang="en-US" dirty="0"/>
          </a:p>
        </p:txBody>
      </p:sp>
    </p:spTree>
    <p:extLst>
      <p:ext uri="{BB962C8B-B14F-4D97-AF65-F5344CB8AC3E}">
        <p14:creationId xmlns:p14="http://schemas.microsoft.com/office/powerpoint/2010/main" val="107085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1200.01’s Technical Amendment: </a:t>
            </a:r>
            <a:br>
              <a:rPr lang="en-US" sz="2800" dirty="0"/>
            </a:br>
            <a:r>
              <a:rPr lang="en-US" sz="2800" dirty="0"/>
              <a:t>Emergency Use of a Test Article </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Issue requiring clarification</a:t>
            </a:r>
            <a:r>
              <a:rPr lang="en-US" sz="2000" dirty="0"/>
              <a:t>:  Confusion whether R&amp;D Committee approval is required for emergency use of a test article</a:t>
            </a:r>
          </a:p>
          <a:p>
            <a:pPr lvl="1"/>
            <a:r>
              <a:rPr lang="en-US" sz="2000" dirty="0"/>
              <a:t>The emergency use provision in the FDA regulations in 21 CFR Part 56.104(c) is an exemption from prior review and approval by the IRB.</a:t>
            </a:r>
          </a:p>
          <a:p>
            <a:pPr lvl="1"/>
            <a:r>
              <a:rPr lang="en-US" sz="2000" dirty="0"/>
              <a:t>Individuals who receive test articles under FDA’s regulations under FDA’s emergency use provisions are human subjects. </a:t>
            </a:r>
          </a:p>
          <a:p>
            <a:pPr lvl="1"/>
            <a:r>
              <a:rPr lang="en-US" sz="2000" dirty="0"/>
              <a:t>VA regulations in 38 CFR Part 17.85 for treatment of research related injuries applies to VA subjects in research approved by the Research and Development Committee. </a:t>
            </a:r>
          </a:p>
          <a:p>
            <a:pPr marL="0" lvl="0" indent="0">
              <a:buNone/>
            </a:pPr>
            <a:endParaRPr lang="en-US" sz="2000" u="sng" dirty="0"/>
          </a:p>
          <a:p>
            <a:pPr lvl="0"/>
            <a:endParaRPr lang="en-US" sz="2000" u="sng" dirty="0"/>
          </a:p>
        </p:txBody>
      </p:sp>
    </p:spTree>
    <p:extLst>
      <p:ext uri="{BB962C8B-B14F-4D97-AF65-F5344CB8AC3E}">
        <p14:creationId xmlns:p14="http://schemas.microsoft.com/office/powerpoint/2010/main" val="31778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1200.01’s Technical Amendments:</a:t>
            </a:r>
            <a:br>
              <a:rPr lang="en-US" sz="2800" dirty="0"/>
            </a:br>
            <a:r>
              <a:rPr lang="en-US" sz="2800" dirty="0"/>
              <a:t>Emergency Use of a Test Article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Issue requiring clarification</a:t>
            </a:r>
            <a:r>
              <a:rPr lang="en-US" sz="2000" dirty="0"/>
              <a:t>:  Confusion whether R&amp;D Committee approval is required for emergency use of a test article</a:t>
            </a:r>
          </a:p>
          <a:p>
            <a:r>
              <a:rPr lang="en-US" sz="2000" u="sng" dirty="0"/>
              <a:t>Resolution</a:t>
            </a:r>
            <a:r>
              <a:rPr lang="en-US" sz="2000" dirty="0"/>
              <a:t>:	</a:t>
            </a:r>
          </a:p>
          <a:p>
            <a:pPr lvl="1"/>
            <a:r>
              <a:rPr lang="en-US" sz="2000" dirty="0"/>
              <a:t>Policy clarified stating that emergency use of a test article is VA research even though it does not require R&amp;D Committee approval.</a:t>
            </a:r>
          </a:p>
          <a:p>
            <a:pPr lvl="1"/>
            <a:r>
              <a:rPr lang="en-US" sz="2000" dirty="0"/>
              <a:t>Policy clarified stating that R&amp;D Committee approval is not required for emergency use of a test article.</a:t>
            </a:r>
          </a:p>
          <a:p>
            <a:pPr lvl="1"/>
            <a:r>
              <a:rPr lang="en-US" sz="2000" dirty="0"/>
              <a:t>Applicable amendments</a:t>
            </a:r>
          </a:p>
          <a:p>
            <a:pPr lvl="2"/>
            <a:r>
              <a:rPr lang="en-US" sz="2000" dirty="0"/>
              <a:t>Paragraph 3.f</a:t>
            </a:r>
          </a:p>
          <a:p>
            <a:pPr lvl="2"/>
            <a:r>
              <a:rPr lang="en-US" sz="2000" dirty="0"/>
              <a:t>Paragraph 4</a:t>
            </a:r>
            <a:endParaRPr lang="en-US" sz="2000" u="sng" dirty="0"/>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58896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br>
              <a:rPr lang="en-US" sz="2800" dirty="0"/>
            </a:br>
            <a:r>
              <a:rPr lang="en-US" sz="2800" dirty="0"/>
              <a:t>VHA Directive 1200.01’s Technical Amendments:</a:t>
            </a:r>
            <a:br>
              <a:rPr lang="en-US" sz="2800" dirty="0"/>
            </a:br>
            <a:r>
              <a:rPr lang="en-US" sz="2800" dirty="0"/>
              <a:t>Expansion of Designated Review Process</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Question requiring clarification</a:t>
            </a:r>
            <a:r>
              <a:rPr lang="en-US" sz="2000" dirty="0"/>
              <a:t>:  Can designated review be used for all expanded access uses of a test article? </a:t>
            </a:r>
          </a:p>
          <a:p>
            <a:pPr lvl="1"/>
            <a:r>
              <a:rPr lang="en-US" sz="2000" dirty="0"/>
              <a:t>Single patient expanded access protocols approved by the IRB Chair or another appropriate IRB voting member were permitted to be approved using the R&amp;D Committee’s designated review process.</a:t>
            </a:r>
          </a:p>
          <a:p>
            <a:pPr lvl="1"/>
            <a:r>
              <a:rPr lang="en-US" sz="2000" dirty="0"/>
              <a:t>ORD’s position is that VA facilities should be given an option to use designated review approval for any type of expanded access use  of a test article (investigational drug or unapproved medical device) approved by the IRB as described in FDA’s regulations.  </a:t>
            </a:r>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45656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dirty="0"/>
              <a:t>Summary of Different Types of Expanded Access: Drugs and Biologics</a:t>
            </a:r>
          </a:p>
        </p:txBody>
      </p:sp>
      <p:sp>
        <p:nvSpPr>
          <p:cNvPr id="7" name="Content Placeholder 6">
            <a:extLst>
              <a:ext uri="{FF2B5EF4-FFF2-40B4-BE49-F238E27FC236}">
                <a16:creationId xmlns:a16="http://schemas.microsoft.com/office/drawing/2014/main" id="{4ED049A1-13A3-4FEB-AEA1-C0AA205F2438}"/>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2306BEF2-561A-423C-A3B7-D5B6715F02CE}"/>
              </a:ext>
            </a:extLst>
          </p:cNvPr>
          <p:cNvPicPr/>
          <p:nvPr/>
        </p:nvPicPr>
        <p:blipFill rotWithShape="1">
          <a:blip r:embed="rId2"/>
          <a:srcRect l="21211" t="23612" r="22726" b="15278"/>
          <a:stretch/>
        </p:blipFill>
        <p:spPr bwMode="auto">
          <a:xfrm>
            <a:off x="381000" y="1752600"/>
            <a:ext cx="8077200" cy="4572000"/>
          </a:xfrm>
          <a:prstGeom prst="rect">
            <a:avLst/>
          </a:prstGeom>
          <a:ln w="25400">
            <a:solidFill>
              <a:schemeClr val="tx1">
                <a:lumMod val="85000"/>
                <a:lumOff val="15000"/>
              </a:schemeClr>
            </a:solid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5AF9B17-DA4B-4B67-A697-A23DC68EA6D7}"/>
              </a:ext>
            </a:extLst>
          </p:cNvPr>
          <p:cNvSpPr txBox="1"/>
          <p:nvPr/>
        </p:nvSpPr>
        <p:spPr>
          <a:xfrm>
            <a:off x="381000" y="6529862"/>
            <a:ext cx="4981834" cy="213585"/>
          </a:xfrm>
          <a:prstGeom prst="rect">
            <a:avLst/>
          </a:prstGeom>
          <a:noFill/>
        </p:spPr>
        <p:txBody>
          <a:bodyPr wrap="square" rtlCol="0">
            <a:spAutoFit/>
          </a:bodyPr>
          <a:lstStyle/>
          <a:p>
            <a:r>
              <a:rPr lang="en-US" sz="788" dirty="0">
                <a:latin typeface="Arial" panose="020B0604020202020204" pitchFamily="34" charset="0"/>
                <a:cs typeface="Arial" panose="020B0604020202020204" pitchFamily="34" charset="0"/>
              </a:rPr>
              <a:t>Source: https://www.fda.gov/news-events/expanded-access/expanded-access-how-submit-request-forms</a:t>
            </a:r>
          </a:p>
        </p:txBody>
      </p:sp>
    </p:spTree>
    <p:extLst>
      <p:ext uri="{BB962C8B-B14F-4D97-AF65-F5344CB8AC3E}">
        <p14:creationId xmlns:p14="http://schemas.microsoft.com/office/powerpoint/2010/main" val="158834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br>
              <a:rPr lang="en-US" sz="2800" dirty="0"/>
            </a:br>
            <a:r>
              <a:rPr lang="en-US" sz="2800" dirty="0"/>
              <a:t>VHA Directive 1200.01’s Technical Amendments:</a:t>
            </a:r>
            <a:br>
              <a:rPr lang="en-US" sz="2800" dirty="0"/>
            </a:br>
            <a:r>
              <a:rPr lang="en-US" sz="2800" dirty="0"/>
              <a:t>Expansion of Designated Review Process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Question requiring clarification</a:t>
            </a:r>
            <a:r>
              <a:rPr lang="en-US" sz="2000" dirty="0"/>
              <a:t>:  Can designated review be used for all expanded access uses of a test article? </a:t>
            </a:r>
          </a:p>
          <a:p>
            <a:r>
              <a:rPr lang="en-US" sz="2000" u="sng" dirty="0"/>
              <a:t>Resolution</a:t>
            </a:r>
            <a:r>
              <a:rPr lang="en-US" sz="2000" dirty="0"/>
              <a:t>: </a:t>
            </a:r>
          </a:p>
          <a:p>
            <a:pPr lvl="1"/>
            <a:r>
              <a:rPr lang="en-US" sz="2000" dirty="0"/>
              <a:t>Revised policy to state that designated review could be used for any non-emergency expanded access protocols or activities approved by the IRB. </a:t>
            </a:r>
          </a:p>
          <a:p>
            <a:pPr lvl="1"/>
            <a:r>
              <a:rPr lang="en-US" sz="2000" dirty="0"/>
              <a:t>Note also added that Emergency expanded access protocols or activities do not require prospective R&amp;D Committee approval or notification</a:t>
            </a:r>
          </a:p>
          <a:p>
            <a:pPr lvl="1"/>
            <a:r>
              <a:rPr lang="en-US" sz="2000" dirty="0"/>
              <a:t>Applicable amendment:</a:t>
            </a:r>
          </a:p>
          <a:p>
            <a:pPr lvl="2"/>
            <a:r>
              <a:rPr lang="en-US" sz="2000" dirty="0"/>
              <a:t>Paragraph 9.e.(5)</a:t>
            </a:r>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2861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br>
              <a:rPr lang="en-US" sz="2800" dirty="0"/>
            </a:br>
            <a:r>
              <a:rPr lang="en-US" sz="2800" dirty="0"/>
              <a:t>VHA Directive 1200.01’s Technical Amendments:</a:t>
            </a:r>
            <a:br>
              <a:rPr lang="en-US" sz="2800" dirty="0"/>
            </a:br>
            <a:r>
              <a:rPr lang="en-US" sz="2800" dirty="0"/>
              <a:t>Elimination of Continuing Review Requirement for Exempt Research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Question requiring clarification</a:t>
            </a:r>
            <a:r>
              <a:rPr lang="en-US" sz="2000" dirty="0"/>
              <a:t>:  Can R&amp;D Committees choose to eliminate continuing review for exempt studies when they are the sole oversight committee?  </a:t>
            </a:r>
          </a:p>
          <a:p>
            <a:pPr lvl="1"/>
            <a:r>
              <a:rPr lang="en-US" sz="2000" dirty="0"/>
              <a:t>The R&amp;D Committee is required to conduct continuing review for all VA research activities when it is the only oversight committee.</a:t>
            </a:r>
          </a:p>
          <a:p>
            <a:pPr lvl="1"/>
            <a:r>
              <a:rPr lang="en-US" sz="2000" dirty="0"/>
              <a:t>The revised Common Rule eliminated the requirement for continuing review of most minimal risk non-exempt human subject research activities specifically required with a justification by the IRB.   </a:t>
            </a:r>
          </a:p>
          <a:p>
            <a:pPr lvl="1"/>
            <a:r>
              <a:rPr lang="en-US" sz="2000" dirty="0"/>
              <a:t>ORD’s position is that continuing review of exempt research can be removed as a national ORD policy requirement.  However, the exempt research remains under R&amp;D Committee oversight.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36545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br>
              <a:rPr lang="en-US" sz="2800" dirty="0"/>
            </a:br>
            <a:r>
              <a:rPr lang="en-US" sz="2800" dirty="0"/>
              <a:t>VHA Directive 1200.01’s Technical Amendments:</a:t>
            </a:r>
            <a:br>
              <a:rPr lang="en-US" sz="2800" dirty="0"/>
            </a:br>
            <a:r>
              <a:rPr lang="en-US" sz="2800" dirty="0"/>
              <a:t>Elimination of Continuing Review Requirement for Exempt Research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Question requiring clarification</a:t>
            </a:r>
            <a:r>
              <a:rPr lang="en-US" sz="2000" dirty="0"/>
              <a:t>:  Can R&amp;D Committees choose to eliminate continuing review for exempt studies when they are the sole oversight committee? </a:t>
            </a:r>
          </a:p>
          <a:p>
            <a:r>
              <a:rPr lang="en-US" sz="2000" u="sng" dirty="0"/>
              <a:t>Resolution</a:t>
            </a:r>
            <a:r>
              <a:rPr lang="en-US" sz="2000" dirty="0"/>
              <a:t>:</a:t>
            </a:r>
          </a:p>
          <a:p>
            <a:pPr lvl="1"/>
            <a:r>
              <a:rPr lang="en-US" sz="2000" dirty="0"/>
              <a:t>Policy revised to state that “continuing review approval for exempt research is not required by the R&amp;D Committee for continuing review following initial approval”.</a:t>
            </a:r>
          </a:p>
          <a:p>
            <a:pPr lvl="1"/>
            <a:r>
              <a:rPr lang="en-US" sz="2000" dirty="0"/>
              <a:t>ORD wishes to reinforce that exempt research continues to require initial approval by the R&amp;D Committee.</a:t>
            </a:r>
          </a:p>
          <a:p>
            <a:pPr lvl="1"/>
            <a:r>
              <a:rPr lang="en-US" sz="2000" dirty="0"/>
              <a:t>Applicable amendment:</a:t>
            </a:r>
          </a:p>
          <a:p>
            <a:pPr lvl="2"/>
            <a:r>
              <a:rPr lang="en-US" sz="2000" dirty="0"/>
              <a:t>Paragraph 9.d.(2)(c)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420432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br>
              <a:rPr lang="en-US" sz="2800" dirty="0"/>
            </a:br>
            <a:r>
              <a:rPr lang="en-US" sz="2800" dirty="0"/>
              <a:t>VHA Directive 1200.01’s Technical Amendments:</a:t>
            </a:r>
            <a:br>
              <a:rPr lang="en-US" sz="2800" dirty="0"/>
            </a:br>
            <a:r>
              <a:rPr lang="en-US" sz="2800" dirty="0"/>
              <a:t>ISSO and PO Reviews</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lvl="0"/>
            <a:r>
              <a:rPr lang="en-US" sz="2000" u="sng" dirty="0"/>
              <a:t>Issue requiring clarification</a:t>
            </a:r>
            <a:r>
              <a:rPr lang="en-US" sz="2000" dirty="0"/>
              <a:t>:  A discretionary hold had been put into place beginning in April of 2019 regarding policy statements in VHA Directive 1200.01 requiring ISSO and PO reviews for all VA research. </a:t>
            </a:r>
          </a:p>
          <a:p>
            <a:pPr lvl="1"/>
            <a:r>
              <a:rPr lang="en-US" sz="2000" dirty="0"/>
              <a:t>VHA Directive 1605.01, Paragraph 5.n.(18) requires privacy officers to conduct a review of human study research protocols to ensure the privacy requirements are met.  VHA Privacy policies do not require privacy officer reviews of all VA research, nor was it ORD’s intent to require it. </a:t>
            </a:r>
          </a:p>
          <a:p>
            <a:pPr lvl="1"/>
            <a:r>
              <a:rPr lang="en-US" sz="2000" dirty="0"/>
              <a:t>All VA research do not require the same levels of ISSO reviews because all studies do not have the same types of information security issues, nor was it ORD’s intent to require it.  </a:t>
            </a:r>
          </a:p>
          <a:p>
            <a:pPr marL="457200" lvl="1" indent="0">
              <a:buNone/>
            </a:pPr>
            <a:endParaRPr lang="en-US" sz="2000" dirty="0"/>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382384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A9A8-4AF0-4E7C-9246-A11B8BA82727}"/>
              </a:ext>
            </a:extLst>
          </p:cNvPr>
          <p:cNvSpPr>
            <a:spLocks noGrp="1"/>
          </p:cNvSpPr>
          <p:nvPr>
            <p:ph type="title"/>
          </p:nvPr>
        </p:nvSpPr>
        <p:spPr/>
        <p:txBody>
          <a:bodyPr/>
          <a:lstStyle/>
          <a:p>
            <a:r>
              <a:rPr lang="en-US" sz="2800" dirty="0"/>
              <a:t>July 29, 2020:  DUSH-DEAN Memorandum- </a:t>
            </a:r>
            <a:br>
              <a:rPr lang="en-US" sz="2800" dirty="0"/>
            </a:br>
            <a:r>
              <a:rPr lang="en-US" sz="2800" dirty="0"/>
              <a:t>Delay in Implementation of Three Policy Areas for VHA Directive 1200.01</a:t>
            </a:r>
          </a:p>
        </p:txBody>
      </p:sp>
      <p:sp>
        <p:nvSpPr>
          <p:cNvPr id="5" name="Content Placeholder 4">
            <a:extLst>
              <a:ext uri="{FF2B5EF4-FFF2-40B4-BE49-F238E27FC236}">
                <a16:creationId xmlns:a16="http://schemas.microsoft.com/office/drawing/2014/main" id="{D695D6B7-47A6-40B9-8907-A0916060D513}"/>
              </a:ext>
            </a:extLst>
          </p:cNvPr>
          <p:cNvSpPr>
            <a:spLocks noGrp="1"/>
          </p:cNvSpPr>
          <p:nvPr>
            <p:ph sz="half" idx="10"/>
          </p:nvPr>
        </p:nvSpPr>
        <p:spPr>
          <a:xfrm>
            <a:off x="4267200" y="1726324"/>
            <a:ext cx="4495800" cy="5021317"/>
          </a:xfrm>
          <a:ln w="38100">
            <a:solidFill>
              <a:schemeClr val="accent1"/>
            </a:solidFill>
          </a:ln>
        </p:spPr>
        <p:txBody>
          <a:bodyPr>
            <a:normAutofit fontScale="92500" lnSpcReduction="20000"/>
          </a:bodyPr>
          <a:lstStyle/>
          <a:p>
            <a:r>
              <a:rPr lang="en-US" sz="1800" dirty="0"/>
              <a:t>Fourth memorandum extending the discretionary hold on enforcement of three policy areas within VHA Directive 1200.01 that had been in effect since VHA Directive 1200.01 was issued. </a:t>
            </a:r>
          </a:p>
          <a:p>
            <a:r>
              <a:rPr lang="en-US" sz="1800" dirty="0"/>
              <a:t>Discretionary hold permitted on policies involving:</a:t>
            </a:r>
          </a:p>
          <a:p>
            <a:pPr lvl="1"/>
            <a:r>
              <a:rPr lang="en-US" sz="1800" dirty="0"/>
              <a:t>R&amp;D COI Committee</a:t>
            </a:r>
          </a:p>
          <a:p>
            <a:pPr lvl="1"/>
            <a:r>
              <a:rPr lang="en-US" sz="1800" dirty="0"/>
              <a:t>ISSO and PO Reviews of all VA research – VA Facilities remained responsible for ensuring all human subjects research underwent ISSO and PO review prior to final R&amp;D Committee approval</a:t>
            </a:r>
          </a:p>
          <a:p>
            <a:pPr lvl="1"/>
            <a:r>
              <a:rPr lang="en-US" sz="1800" dirty="0"/>
              <a:t>Material Transfer Agreements for transfer of Biospecimens for Collaborative Research </a:t>
            </a:r>
          </a:p>
          <a:p>
            <a:r>
              <a:rPr lang="en-US" sz="1800" dirty="0"/>
              <a:t>Expired on January 31, 2021</a:t>
            </a:r>
          </a:p>
        </p:txBody>
      </p:sp>
      <p:sp>
        <p:nvSpPr>
          <p:cNvPr id="7" name="Content Placeholder 6">
            <a:extLst>
              <a:ext uri="{FF2B5EF4-FFF2-40B4-BE49-F238E27FC236}">
                <a16:creationId xmlns:a16="http://schemas.microsoft.com/office/drawing/2014/main" id="{A917DCAA-ECCC-4683-9081-14D2E81F5208}"/>
              </a:ext>
            </a:extLst>
          </p:cNvPr>
          <p:cNvSpPr>
            <a:spLocks noGrp="1"/>
          </p:cNvSpPr>
          <p:nvPr>
            <p:ph sz="half" idx="1"/>
          </p:nvPr>
        </p:nvSpPr>
        <p:spPr/>
        <p:txBody>
          <a:bodyPr/>
          <a:lstStyle/>
          <a:p>
            <a:pPr marL="0" indent="0">
              <a:buNone/>
            </a:pPr>
            <a:r>
              <a:rPr lang="en-US" dirty="0"/>
              <a:t> </a:t>
            </a:r>
          </a:p>
        </p:txBody>
      </p:sp>
      <p:pic>
        <p:nvPicPr>
          <p:cNvPr id="10" name="Content Placeholder 3">
            <a:extLst>
              <a:ext uri="{FF2B5EF4-FFF2-40B4-BE49-F238E27FC236}">
                <a16:creationId xmlns:a16="http://schemas.microsoft.com/office/drawing/2014/main" id="{883F8F4B-42E2-4A81-88C0-F729197805C2}"/>
              </a:ext>
            </a:extLst>
          </p:cNvPr>
          <p:cNvPicPr>
            <a:picLocks noChangeAspect="1"/>
          </p:cNvPicPr>
          <p:nvPr/>
        </p:nvPicPr>
        <p:blipFill rotWithShape="1">
          <a:blip r:embed="rId2"/>
          <a:srcRect l="24432" t="18182" r="45909" b="10909"/>
          <a:stretch/>
        </p:blipFill>
        <p:spPr bwMode="auto">
          <a:xfrm>
            <a:off x="304800" y="1726324"/>
            <a:ext cx="3733800" cy="5021317"/>
          </a:xfrm>
          <a:prstGeom prst="rect">
            <a:avLst/>
          </a:prstGeom>
          <a:solidFill>
            <a:schemeClr val="bg1"/>
          </a:solidFill>
          <a:ln w="28575">
            <a:solidFill>
              <a:schemeClr val="accent1"/>
            </a:solidFill>
            <a:miter lim="800000"/>
            <a:headEnd/>
            <a:tailEnd/>
          </a:ln>
        </p:spPr>
      </p:pic>
    </p:spTree>
    <p:extLst>
      <p:ext uri="{BB962C8B-B14F-4D97-AF65-F5344CB8AC3E}">
        <p14:creationId xmlns:p14="http://schemas.microsoft.com/office/powerpoint/2010/main" val="181479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3D34-18DB-4C63-ADAC-83495F59F8D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7A9C381-9893-4139-8BEA-4D403CBB52D7}"/>
              </a:ext>
            </a:extLst>
          </p:cNvPr>
          <p:cNvSpPr>
            <a:spLocks noGrp="1"/>
          </p:cNvSpPr>
          <p:nvPr>
            <p:ph idx="1"/>
          </p:nvPr>
        </p:nvSpPr>
        <p:spPr>
          <a:xfrm>
            <a:off x="228600" y="1828800"/>
            <a:ext cx="8229600" cy="4190513"/>
          </a:xfrm>
        </p:spPr>
        <p:txBody>
          <a:bodyPr/>
          <a:lstStyle/>
          <a:p>
            <a:r>
              <a:rPr lang="en-US" dirty="0"/>
              <a:t>Describe the purpose of technical amendments.</a:t>
            </a:r>
          </a:p>
          <a:p>
            <a:r>
              <a:rPr lang="en-US" dirty="0"/>
              <a:t>Describe ORD’s rationale for the technical amendments issued on January 8, 2021 to VHA Directives 1200.01, 1200.05, and 1200.08.</a:t>
            </a:r>
          </a:p>
          <a:p>
            <a:r>
              <a:rPr lang="en-US" dirty="0"/>
              <a:t>Identify the relationship between VHA Directive 1200.01’s technical amendments and the expiration of the discretionary hold on      January 31, 2021 for three policy areas in VHA Directive 1200.01. </a:t>
            </a:r>
          </a:p>
        </p:txBody>
      </p:sp>
    </p:spTree>
    <p:extLst>
      <p:ext uri="{BB962C8B-B14F-4D97-AF65-F5344CB8AC3E}">
        <p14:creationId xmlns:p14="http://schemas.microsoft.com/office/powerpoint/2010/main" val="1754891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B96C-11AE-470B-8562-C97743B41946}"/>
              </a:ext>
            </a:extLst>
          </p:cNvPr>
          <p:cNvSpPr>
            <a:spLocks noGrp="1"/>
          </p:cNvSpPr>
          <p:nvPr>
            <p:ph type="title"/>
          </p:nvPr>
        </p:nvSpPr>
        <p:spPr/>
        <p:txBody>
          <a:bodyPr/>
          <a:lstStyle/>
          <a:p>
            <a:r>
              <a:rPr lang="en-US" sz="2800" dirty="0"/>
              <a:t>VHA Directive 1200.01 </a:t>
            </a:r>
            <a:br>
              <a:rPr lang="en-US" sz="2800" dirty="0"/>
            </a:br>
            <a:r>
              <a:rPr lang="en-US" sz="2800" dirty="0"/>
              <a:t>Technical Amendments Related to ISSO and PO Reviews</a:t>
            </a:r>
          </a:p>
        </p:txBody>
      </p:sp>
      <p:sp>
        <p:nvSpPr>
          <p:cNvPr id="6" name="Content Placeholder 5">
            <a:extLst>
              <a:ext uri="{FF2B5EF4-FFF2-40B4-BE49-F238E27FC236}">
                <a16:creationId xmlns:a16="http://schemas.microsoft.com/office/drawing/2014/main" id="{1F5AE9D5-EED8-406B-BB0B-791E45D619E2}"/>
              </a:ext>
            </a:extLst>
          </p:cNvPr>
          <p:cNvSpPr>
            <a:spLocks noGrp="1"/>
          </p:cNvSpPr>
          <p:nvPr>
            <p:ph sz="half" idx="1"/>
          </p:nvPr>
        </p:nvSpPr>
        <p:spPr>
          <a:xfrm>
            <a:off x="163286" y="1665515"/>
            <a:ext cx="4419600" cy="5094514"/>
          </a:xfrm>
          <a:ln w="73025">
            <a:solidFill>
              <a:schemeClr val="accent1">
                <a:alpha val="92000"/>
              </a:schemeClr>
            </a:solidFill>
          </a:ln>
        </p:spPr>
        <p:txBody>
          <a:bodyPr>
            <a:normAutofit/>
          </a:bodyPr>
          <a:lstStyle/>
          <a:p>
            <a:pPr marL="0" indent="0">
              <a:buNone/>
            </a:pPr>
            <a:r>
              <a:rPr lang="en-US" sz="2000" b="1" u="sng" dirty="0"/>
              <a:t>Non-Amended VHA Directive 1200.01 </a:t>
            </a:r>
          </a:p>
          <a:p>
            <a:pPr marL="0" indent="0">
              <a:buNone/>
            </a:pPr>
            <a:r>
              <a:rPr lang="en-US" sz="2000" b="1" u="sng" dirty="0"/>
              <a:t>Paragraph 5.RESPONSIBILITIES:</a:t>
            </a:r>
            <a:r>
              <a:rPr lang="en-US" sz="2000" b="1" dirty="0"/>
              <a:t> </a:t>
            </a:r>
            <a:endParaRPr lang="en-US" sz="2000" dirty="0"/>
          </a:p>
          <a:p>
            <a:r>
              <a:rPr lang="en-US" sz="2000" dirty="0"/>
              <a:t>h.(6) Ensuring Information System Security Officer (ISSO) and Privacy Officer (PO) review is complete before a study is given final approval. </a:t>
            </a:r>
          </a:p>
          <a:p>
            <a:pPr marL="0" indent="0">
              <a:buNone/>
            </a:pPr>
            <a:r>
              <a:rPr lang="en-US" sz="2000" dirty="0"/>
              <a:t>NOTE: The R&amp;D Committee can approve contingent on ISSO and PO review.</a:t>
            </a:r>
          </a:p>
          <a:p>
            <a:pPr marL="0" indent="0">
              <a:buNone/>
            </a:pPr>
            <a:endParaRPr lang="en-US" dirty="0"/>
          </a:p>
        </p:txBody>
      </p:sp>
      <p:sp>
        <p:nvSpPr>
          <p:cNvPr id="7" name="Content Placeholder 6">
            <a:extLst>
              <a:ext uri="{FF2B5EF4-FFF2-40B4-BE49-F238E27FC236}">
                <a16:creationId xmlns:a16="http://schemas.microsoft.com/office/drawing/2014/main" id="{24371902-CC89-4BB8-8BD2-AA7AEF6E135C}"/>
              </a:ext>
            </a:extLst>
          </p:cNvPr>
          <p:cNvSpPr>
            <a:spLocks noGrp="1"/>
          </p:cNvSpPr>
          <p:nvPr>
            <p:ph sz="half" idx="10"/>
          </p:nvPr>
        </p:nvSpPr>
        <p:spPr>
          <a:xfrm>
            <a:off x="4572000" y="1665515"/>
            <a:ext cx="4419600" cy="5094514"/>
          </a:xfrm>
          <a:ln w="73025">
            <a:solidFill>
              <a:schemeClr val="accent2">
                <a:lumMod val="75000"/>
              </a:schemeClr>
            </a:solidFill>
          </a:ln>
        </p:spPr>
        <p:txBody>
          <a:bodyPr>
            <a:noAutofit/>
          </a:bodyPr>
          <a:lstStyle/>
          <a:p>
            <a:pPr marL="0" indent="0">
              <a:buNone/>
            </a:pPr>
            <a:r>
              <a:rPr lang="en-US" sz="2000" b="1" u="sng" dirty="0"/>
              <a:t>Amended VHA Directive 1200.01 </a:t>
            </a:r>
          </a:p>
          <a:p>
            <a:pPr marL="0" indent="0">
              <a:buNone/>
            </a:pPr>
            <a:r>
              <a:rPr lang="en-US" sz="2000" b="1" u="sng" dirty="0"/>
              <a:t>Paragraph 5.RESPONSIBILITIES:</a:t>
            </a:r>
            <a:r>
              <a:rPr lang="en-US" sz="2000" b="1" dirty="0"/>
              <a:t> </a:t>
            </a:r>
            <a:endParaRPr lang="en-US" sz="2000" dirty="0"/>
          </a:p>
          <a:p>
            <a:r>
              <a:rPr lang="en-US" sz="2000" dirty="0"/>
              <a:t>h.(6) Ensuring Information System Security Officer (ISSO) review of studies that involve the collection, processing, storage, and transmission of research data and Privacy Officer (PO) review of studies using human data are complete before a study is given final approval. </a:t>
            </a:r>
          </a:p>
          <a:p>
            <a:pPr marL="0" indent="0">
              <a:buNone/>
            </a:pPr>
            <a:r>
              <a:rPr lang="en-US" sz="2000" dirty="0"/>
              <a:t>NOTE: The R&amp;D Committee can approve contingent on ISSO and PO review.</a:t>
            </a:r>
          </a:p>
        </p:txBody>
      </p:sp>
    </p:spTree>
    <p:extLst>
      <p:ext uri="{BB962C8B-B14F-4D97-AF65-F5344CB8AC3E}">
        <p14:creationId xmlns:p14="http://schemas.microsoft.com/office/powerpoint/2010/main" val="28671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B96C-11AE-470B-8562-C97743B41946}"/>
              </a:ext>
            </a:extLst>
          </p:cNvPr>
          <p:cNvSpPr>
            <a:spLocks noGrp="1"/>
          </p:cNvSpPr>
          <p:nvPr>
            <p:ph type="title"/>
          </p:nvPr>
        </p:nvSpPr>
        <p:spPr/>
        <p:txBody>
          <a:bodyPr/>
          <a:lstStyle/>
          <a:p>
            <a:r>
              <a:rPr lang="en-US" sz="2800" dirty="0"/>
              <a:t>VHA Directive 1200.01 </a:t>
            </a:r>
            <a:br>
              <a:rPr lang="en-US" sz="2800" dirty="0"/>
            </a:br>
            <a:r>
              <a:rPr lang="en-US" sz="2800" dirty="0"/>
              <a:t>Technical Amendments Related to ISSO and PO Reviews</a:t>
            </a:r>
          </a:p>
        </p:txBody>
      </p:sp>
      <p:sp>
        <p:nvSpPr>
          <p:cNvPr id="6" name="Content Placeholder 5">
            <a:extLst>
              <a:ext uri="{FF2B5EF4-FFF2-40B4-BE49-F238E27FC236}">
                <a16:creationId xmlns:a16="http://schemas.microsoft.com/office/drawing/2014/main" id="{1F5AE9D5-EED8-406B-BB0B-791E45D619E2}"/>
              </a:ext>
            </a:extLst>
          </p:cNvPr>
          <p:cNvSpPr>
            <a:spLocks noGrp="1"/>
          </p:cNvSpPr>
          <p:nvPr>
            <p:ph sz="half" idx="1"/>
          </p:nvPr>
        </p:nvSpPr>
        <p:spPr>
          <a:xfrm>
            <a:off x="163286" y="1665515"/>
            <a:ext cx="4419600" cy="5094514"/>
          </a:xfrm>
          <a:ln w="73025">
            <a:solidFill>
              <a:schemeClr val="accent1">
                <a:alpha val="92000"/>
              </a:schemeClr>
            </a:solidFill>
          </a:ln>
        </p:spPr>
        <p:txBody>
          <a:bodyPr>
            <a:normAutofit fontScale="92500" lnSpcReduction="10000"/>
          </a:bodyPr>
          <a:lstStyle/>
          <a:p>
            <a:pPr marL="0" indent="0">
              <a:buNone/>
            </a:pPr>
            <a:r>
              <a:rPr lang="en-US" sz="2000" b="1" u="sng" dirty="0"/>
              <a:t>Non-Amended VHA Directive 1200.01 </a:t>
            </a:r>
          </a:p>
          <a:p>
            <a:pPr marL="0" indent="0">
              <a:buNone/>
            </a:pPr>
            <a:r>
              <a:rPr lang="en-US" sz="2000" b="1" u="sng" dirty="0"/>
              <a:t>Paragraph 5. RESPONSIBILITIES:</a:t>
            </a:r>
            <a:r>
              <a:rPr lang="en-US" sz="2000" b="1" dirty="0"/>
              <a:t> </a:t>
            </a:r>
            <a:endParaRPr lang="en-US" sz="2000" dirty="0"/>
          </a:p>
          <a:p>
            <a:r>
              <a:rPr lang="en-US" dirty="0"/>
              <a:t>l(4) Submitting and implementing plans for data use, storage, and security to the PO and ISSO that are consistent with VHA Directive 1605.01, VA Directive 6500, implementing handbooks, and other legal requirements.</a:t>
            </a:r>
          </a:p>
        </p:txBody>
      </p:sp>
      <p:sp>
        <p:nvSpPr>
          <p:cNvPr id="7" name="Content Placeholder 6">
            <a:extLst>
              <a:ext uri="{FF2B5EF4-FFF2-40B4-BE49-F238E27FC236}">
                <a16:creationId xmlns:a16="http://schemas.microsoft.com/office/drawing/2014/main" id="{24371902-CC89-4BB8-8BD2-AA7AEF6E135C}"/>
              </a:ext>
            </a:extLst>
          </p:cNvPr>
          <p:cNvSpPr>
            <a:spLocks noGrp="1"/>
          </p:cNvSpPr>
          <p:nvPr>
            <p:ph sz="half" idx="10"/>
          </p:nvPr>
        </p:nvSpPr>
        <p:spPr>
          <a:xfrm>
            <a:off x="4572000" y="1665515"/>
            <a:ext cx="4419600" cy="5094514"/>
          </a:xfrm>
          <a:ln w="73025">
            <a:solidFill>
              <a:schemeClr val="accent2">
                <a:lumMod val="75000"/>
              </a:schemeClr>
            </a:solidFill>
          </a:ln>
        </p:spPr>
        <p:txBody>
          <a:bodyPr>
            <a:noAutofit/>
          </a:bodyPr>
          <a:lstStyle/>
          <a:p>
            <a:pPr marL="0" indent="0">
              <a:buNone/>
            </a:pPr>
            <a:r>
              <a:rPr lang="en-US" sz="2000" b="1" u="sng" dirty="0"/>
              <a:t>Amended VHA Directive 1200.01 </a:t>
            </a:r>
          </a:p>
          <a:p>
            <a:pPr marL="0" indent="0">
              <a:buNone/>
            </a:pPr>
            <a:r>
              <a:rPr lang="en-US" sz="2000" b="1" u="sng" dirty="0"/>
              <a:t>Paragraph 5.RESPONSIBILITIES:</a:t>
            </a:r>
            <a:r>
              <a:rPr lang="en-US" sz="2000" b="1" dirty="0"/>
              <a:t> </a:t>
            </a:r>
            <a:endParaRPr lang="en-US" sz="2000" dirty="0"/>
          </a:p>
          <a:p>
            <a:r>
              <a:rPr lang="en-US" sz="2200" dirty="0"/>
              <a:t>l(3) Submitting and implementing the VHA Research Protocol Privacy Review Checklist and OIS Enterprise Research Data Security Plan for data use, storage, and security that are consistent with VHA Directive 1605.01, VA Directive 6500, implementing handbooks, and other legal requirements.</a:t>
            </a:r>
          </a:p>
        </p:txBody>
      </p:sp>
    </p:spTree>
    <p:extLst>
      <p:ext uri="{BB962C8B-B14F-4D97-AF65-F5344CB8AC3E}">
        <p14:creationId xmlns:p14="http://schemas.microsoft.com/office/powerpoint/2010/main" val="154149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B96C-11AE-470B-8562-C97743B41946}"/>
              </a:ext>
            </a:extLst>
          </p:cNvPr>
          <p:cNvSpPr>
            <a:spLocks noGrp="1"/>
          </p:cNvSpPr>
          <p:nvPr>
            <p:ph type="title"/>
          </p:nvPr>
        </p:nvSpPr>
        <p:spPr/>
        <p:txBody>
          <a:bodyPr/>
          <a:lstStyle/>
          <a:p>
            <a:r>
              <a:rPr lang="en-US" sz="2800" dirty="0"/>
              <a:t>VHA Directive 1200.01 </a:t>
            </a:r>
            <a:br>
              <a:rPr lang="en-US" sz="2800" dirty="0"/>
            </a:br>
            <a:r>
              <a:rPr lang="en-US" sz="2800" dirty="0"/>
              <a:t>Technical Amendments Related to ISSO Reviews</a:t>
            </a:r>
          </a:p>
        </p:txBody>
      </p:sp>
      <p:sp>
        <p:nvSpPr>
          <p:cNvPr id="6" name="Content Placeholder 5">
            <a:extLst>
              <a:ext uri="{FF2B5EF4-FFF2-40B4-BE49-F238E27FC236}">
                <a16:creationId xmlns:a16="http://schemas.microsoft.com/office/drawing/2014/main" id="{1F5AE9D5-EED8-406B-BB0B-791E45D619E2}"/>
              </a:ext>
            </a:extLst>
          </p:cNvPr>
          <p:cNvSpPr>
            <a:spLocks noGrp="1"/>
          </p:cNvSpPr>
          <p:nvPr>
            <p:ph sz="half" idx="1"/>
          </p:nvPr>
        </p:nvSpPr>
        <p:spPr>
          <a:xfrm>
            <a:off x="163286" y="1665515"/>
            <a:ext cx="4419600" cy="5094514"/>
          </a:xfrm>
          <a:ln w="73025">
            <a:solidFill>
              <a:schemeClr val="accent1">
                <a:alpha val="92000"/>
              </a:schemeClr>
            </a:solidFill>
          </a:ln>
        </p:spPr>
        <p:txBody>
          <a:bodyPr>
            <a:normAutofit fontScale="92500" lnSpcReduction="20000"/>
          </a:bodyPr>
          <a:lstStyle/>
          <a:p>
            <a:pPr marL="0" indent="0">
              <a:buNone/>
            </a:pPr>
            <a:r>
              <a:rPr lang="en-US" sz="2000" b="1" u="sng" dirty="0"/>
              <a:t>Non-Amended VHA Directive 1200.01 </a:t>
            </a:r>
          </a:p>
          <a:p>
            <a:pPr marL="0" indent="0">
              <a:buNone/>
            </a:pPr>
            <a:r>
              <a:rPr lang="en-US" sz="2000" b="1" u="sng" dirty="0"/>
              <a:t>Paragraph 5. RESPONSIBILITIES:</a:t>
            </a:r>
            <a:r>
              <a:rPr lang="en-US" sz="2000" b="1" dirty="0"/>
              <a:t> </a:t>
            </a:r>
            <a:endParaRPr lang="en-US" sz="2000" dirty="0"/>
          </a:p>
          <a:p>
            <a:r>
              <a:rPr lang="en-US" dirty="0"/>
              <a:t>j. The ISSO is responsible for ensuring that the proposed research complies with information security requirements for VA sensitive information (see VA Handbook 6500, Managing Information Security Risk: VA Information Security Program, dated September 20, 2012).</a:t>
            </a:r>
          </a:p>
        </p:txBody>
      </p:sp>
      <p:sp>
        <p:nvSpPr>
          <p:cNvPr id="7" name="Content Placeholder 6">
            <a:extLst>
              <a:ext uri="{FF2B5EF4-FFF2-40B4-BE49-F238E27FC236}">
                <a16:creationId xmlns:a16="http://schemas.microsoft.com/office/drawing/2014/main" id="{24371902-CC89-4BB8-8BD2-AA7AEF6E135C}"/>
              </a:ext>
            </a:extLst>
          </p:cNvPr>
          <p:cNvSpPr>
            <a:spLocks noGrp="1"/>
          </p:cNvSpPr>
          <p:nvPr>
            <p:ph sz="half" idx="10"/>
          </p:nvPr>
        </p:nvSpPr>
        <p:spPr>
          <a:xfrm>
            <a:off x="4572000" y="1665515"/>
            <a:ext cx="4419600" cy="5094514"/>
          </a:xfrm>
          <a:ln w="73025">
            <a:solidFill>
              <a:schemeClr val="accent2">
                <a:lumMod val="75000"/>
              </a:schemeClr>
            </a:solidFill>
          </a:ln>
        </p:spPr>
        <p:txBody>
          <a:bodyPr>
            <a:noAutofit/>
          </a:bodyPr>
          <a:lstStyle/>
          <a:p>
            <a:pPr marL="0" indent="0">
              <a:buNone/>
            </a:pPr>
            <a:r>
              <a:rPr lang="en-US" sz="2000" b="1" u="sng" dirty="0"/>
              <a:t>Amended VHA Directive 1200.01 </a:t>
            </a:r>
          </a:p>
          <a:p>
            <a:pPr marL="0" indent="0">
              <a:buNone/>
            </a:pPr>
            <a:r>
              <a:rPr lang="en-US" sz="2000" b="1" u="sng" dirty="0"/>
              <a:t>Paragraph 5.RESPONSIBILITIES:</a:t>
            </a:r>
            <a:r>
              <a:rPr lang="en-US" sz="2000" b="1" dirty="0"/>
              <a:t> </a:t>
            </a:r>
            <a:endParaRPr lang="en-US" sz="2000" dirty="0"/>
          </a:p>
          <a:p>
            <a:r>
              <a:rPr lang="en-US" sz="1600" u="sng" dirty="0"/>
              <a:t>i</a:t>
            </a:r>
            <a:r>
              <a:rPr lang="en-US" sz="1600" dirty="0"/>
              <a:t>. The ISSO is responsible for:</a:t>
            </a:r>
          </a:p>
          <a:p>
            <a:r>
              <a:rPr lang="en-US" sz="1600" dirty="0"/>
              <a:t>(1) Ensuring that the proposed research complies with information security requirements for VA research data; and</a:t>
            </a:r>
          </a:p>
          <a:p>
            <a:r>
              <a:rPr lang="en-US" sz="1600" dirty="0"/>
              <a:t>(2) Participating in the Institutional Review Board (IRB) protocol review and approval process, evaluating the study’s data usage, and making recommendations to ensure implementation of reasonable safeguards for the data as determined within the Office of Information Security (OIS) Research Support Division (RSD) developed Enterprise Research Data Security Plan (ERDSP) </a:t>
            </a:r>
          </a:p>
        </p:txBody>
      </p:sp>
    </p:spTree>
    <p:extLst>
      <p:ext uri="{BB962C8B-B14F-4D97-AF65-F5344CB8AC3E}">
        <p14:creationId xmlns:p14="http://schemas.microsoft.com/office/powerpoint/2010/main" val="315116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VHA Directive 1200.01’s </a:t>
            </a:r>
            <a:br>
              <a:rPr lang="en-US" sz="2800" dirty="0"/>
            </a:br>
            <a:r>
              <a:rPr lang="en-US" sz="2800" dirty="0"/>
              <a:t>Technical Amendments Related to ISSO and PO Reviews (cont.)</a:t>
            </a:r>
          </a:p>
        </p:txBody>
      </p:sp>
      <p:sp>
        <p:nvSpPr>
          <p:cNvPr id="3" name="Content Placeholder 2"/>
          <p:cNvSpPr>
            <a:spLocks noGrp="1"/>
          </p:cNvSpPr>
          <p:nvPr>
            <p:ph idx="1"/>
          </p:nvPr>
        </p:nvSpPr>
        <p:spPr>
          <a:xfrm>
            <a:off x="457200" y="1752600"/>
            <a:ext cx="8229600" cy="4190513"/>
          </a:xfrm>
        </p:spPr>
        <p:txBody>
          <a:bodyPr/>
          <a:lstStyle/>
          <a:p>
            <a:r>
              <a:rPr lang="en-US" sz="2400" dirty="0"/>
              <a:t>Align the Privacy officer reviews with VHA Directive 1605.03.</a:t>
            </a:r>
          </a:p>
          <a:p>
            <a:r>
              <a:rPr lang="en-US" sz="2400" dirty="0"/>
              <a:t>Clarify the scope of ISSO reviews for VA research projects through use of tools. </a:t>
            </a:r>
          </a:p>
          <a:p>
            <a:r>
              <a:rPr lang="en-US" sz="2400" dirty="0"/>
              <a:t>Applicable amendments:</a:t>
            </a:r>
          </a:p>
          <a:p>
            <a:pPr lvl="1"/>
            <a:r>
              <a:rPr lang="en-US" dirty="0"/>
              <a:t>Paragraph 5.h.(6)</a:t>
            </a:r>
          </a:p>
          <a:p>
            <a:pPr lvl="1"/>
            <a:r>
              <a:rPr lang="en-US" dirty="0"/>
              <a:t>Paragraph 5.j</a:t>
            </a:r>
          </a:p>
          <a:p>
            <a:pPr lvl="1"/>
            <a:r>
              <a:rPr lang="en-US" dirty="0"/>
              <a:t>Paragraph l.(3)</a:t>
            </a:r>
          </a:p>
          <a:p>
            <a:pPr lvl="1"/>
            <a:endParaRPr lang="en-US" sz="2000" dirty="0"/>
          </a:p>
          <a:p>
            <a:pPr marL="0" indent="0">
              <a:buNone/>
            </a:pPr>
            <a:endParaRPr lang="en-US" sz="2400" dirty="0"/>
          </a:p>
        </p:txBody>
      </p:sp>
    </p:spTree>
    <p:extLst>
      <p:ext uri="{BB962C8B-B14F-4D97-AF65-F5344CB8AC3E}">
        <p14:creationId xmlns:p14="http://schemas.microsoft.com/office/powerpoint/2010/main" val="277094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VA Form 10-250: VHA Research Protocol Privacy Review Checklist</a:t>
            </a:r>
          </a:p>
        </p:txBody>
      </p:sp>
      <p:sp>
        <p:nvSpPr>
          <p:cNvPr id="3" name="Content Placeholder 2"/>
          <p:cNvSpPr>
            <a:spLocks noGrp="1"/>
          </p:cNvSpPr>
          <p:nvPr>
            <p:ph idx="1"/>
          </p:nvPr>
        </p:nvSpPr>
        <p:spPr>
          <a:xfrm>
            <a:off x="457200" y="1752600"/>
            <a:ext cx="8229600" cy="4190513"/>
          </a:xfrm>
        </p:spPr>
        <p:txBody>
          <a:bodyPr/>
          <a:lstStyle/>
          <a:p>
            <a:pPr marL="0" indent="0">
              <a:buNone/>
            </a:pPr>
            <a:r>
              <a:rPr lang="en-US" sz="2400" dirty="0"/>
              <a:t> </a:t>
            </a:r>
          </a:p>
        </p:txBody>
      </p:sp>
      <p:pic>
        <p:nvPicPr>
          <p:cNvPr id="4" name="Picture 3">
            <a:extLst>
              <a:ext uri="{FF2B5EF4-FFF2-40B4-BE49-F238E27FC236}">
                <a16:creationId xmlns:a16="http://schemas.microsoft.com/office/drawing/2014/main" id="{BB18A12D-BEFB-4357-8512-E853C4CEC71D}"/>
              </a:ext>
            </a:extLst>
          </p:cNvPr>
          <p:cNvPicPr>
            <a:picLocks noChangeAspect="1"/>
          </p:cNvPicPr>
          <p:nvPr/>
        </p:nvPicPr>
        <p:blipFill rotWithShape="1">
          <a:blip r:embed="rId3"/>
          <a:srcRect l="20834" t="21852" r="21666" b="11481"/>
          <a:stretch/>
        </p:blipFill>
        <p:spPr>
          <a:xfrm>
            <a:off x="838200" y="1763486"/>
            <a:ext cx="7315200" cy="4770783"/>
          </a:xfrm>
          <a:prstGeom prst="rect">
            <a:avLst/>
          </a:prstGeom>
        </p:spPr>
      </p:pic>
    </p:spTree>
    <p:extLst>
      <p:ext uri="{BB962C8B-B14F-4D97-AF65-F5344CB8AC3E}">
        <p14:creationId xmlns:p14="http://schemas.microsoft.com/office/powerpoint/2010/main" val="1883382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4595-A49F-41C0-926E-66F6C487D3D0}"/>
              </a:ext>
            </a:extLst>
          </p:cNvPr>
          <p:cNvSpPr>
            <a:spLocks noGrp="1"/>
          </p:cNvSpPr>
          <p:nvPr>
            <p:ph type="title"/>
          </p:nvPr>
        </p:nvSpPr>
        <p:spPr/>
        <p:txBody>
          <a:bodyPr/>
          <a:lstStyle/>
          <a:p>
            <a:r>
              <a:rPr lang="en-US" dirty="0"/>
              <a:t>Enterprise Research Data Security Plan (ERDSP)</a:t>
            </a:r>
          </a:p>
        </p:txBody>
      </p:sp>
      <p:pic>
        <p:nvPicPr>
          <p:cNvPr id="4" name="Content Placeholder 3">
            <a:extLst>
              <a:ext uri="{FF2B5EF4-FFF2-40B4-BE49-F238E27FC236}">
                <a16:creationId xmlns:a16="http://schemas.microsoft.com/office/drawing/2014/main" id="{BFF829D6-E63C-4A60-89E7-B30CE577CD00}"/>
              </a:ext>
            </a:extLst>
          </p:cNvPr>
          <p:cNvPicPr>
            <a:picLocks noGrp="1" noChangeAspect="1"/>
          </p:cNvPicPr>
          <p:nvPr>
            <p:ph idx="1"/>
          </p:nvPr>
        </p:nvPicPr>
        <p:blipFill rotWithShape="1">
          <a:blip r:embed="rId2"/>
          <a:srcRect l="16250" t="17462" r="37728" b="17084"/>
          <a:stretch/>
        </p:blipFill>
        <p:spPr>
          <a:xfrm>
            <a:off x="1295400" y="1658892"/>
            <a:ext cx="6400800" cy="5120640"/>
          </a:xfrm>
          <a:prstGeom prst="rect">
            <a:avLst/>
          </a:prstGeom>
          <a:solidFill>
            <a:schemeClr val="bg1"/>
          </a:solidFill>
          <a:ln w="25400">
            <a:solidFill>
              <a:schemeClr val="tx1">
                <a:lumMod val="85000"/>
                <a:lumOff val="15000"/>
              </a:schemeClr>
            </a:solidFill>
          </a:ln>
        </p:spPr>
      </p:pic>
    </p:spTree>
    <p:extLst>
      <p:ext uri="{BB962C8B-B14F-4D97-AF65-F5344CB8AC3E}">
        <p14:creationId xmlns:p14="http://schemas.microsoft.com/office/powerpoint/2010/main" val="84077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D96F-F43F-473D-88F8-AC6839241B52}"/>
              </a:ext>
            </a:extLst>
          </p:cNvPr>
          <p:cNvSpPr>
            <a:spLocks noGrp="1"/>
          </p:cNvSpPr>
          <p:nvPr>
            <p:ph type="title"/>
          </p:nvPr>
        </p:nvSpPr>
        <p:spPr/>
        <p:txBody>
          <a:bodyPr/>
          <a:lstStyle/>
          <a:p>
            <a:r>
              <a:rPr lang="en-US" dirty="0"/>
              <a:t>Where is the ERDSP located in VAIRRS? </a:t>
            </a:r>
          </a:p>
        </p:txBody>
      </p:sp>
      <p:sp>
        <p:nvSpPr>
          <p:cNvPr id="3" name="Content Placeholder 2">
            <a:extLst>
              <a:ext uri="{FF2B5EF4-FFF2-40B4-BE49-F238E27FC236}">
                <a16:creationId xmlns:a16="http://schemas.microsoft.com/office/drawing/2014/main" id="{4F84D516-E21F-4FB8-88E4-2A33A88F132B}"/>
              </a:ext>
            </a:extLst>
          </p:cNvPr>
          <p:cNvSpPr>
            <a:spLocks noGrp="1"/>
          </p:cNvSpPr>
          <p:nvPr>
            <p:ph idx="1"/>
          </p:nvPr>
        </p:nvSpPr>
        <p:spPr/>
        <p:txBody>
          <a:bodyPr/>
          <a:lstStyle/>
          <a:p>
            <a:pPr lvl="0"/>
            <a:r>
              <a:rPr lang="en-US" sz="2000" dirty="0"/>
              <a:t>Both the ERDSP tool and user guide can be found in the VAIRRS libraries under forms and templates.   </a:t>
            </a:r>
          </a:p>
          <a:p>
            <a:pPr lvl="1"/>
            <a:r>
              <a:rPr lang="en-US" sz="2000" dirty="0"/>
              <a:t>VHA ORPP&amp;E, Washington, DC – Documents for Animal Committee Members</a:t>
            </a:r>
          </a:p>
          <a:p>
            <a:pPr lvl="1"/>
            <a:r>
              <a:rPr lang="en-US" sz="2000" dirty="0"/>
              <a:t>VHA ORPP&amp;E, Washington, DC – Documents for Human Subjects Committee Members</a:t>
            </a:r>
          </a:p>
          <a:p>
            <a:pPr lvl="1"/>
            <a:r>
              <a:rPr lang="en-US" sz="2000" dirty="0"/>
              <a:t>VHA ORPP&amp;E, Washington, DC – Documents for Safety and Biosafety Committee Members</a:t>
            </a:r>
          </a:p>
          <a:p>
            <a:pPr lvl="1"/>
            <a:r>
              <a:rPr lang="en-US" sz="2000" dirty="0"/>
              <a:t>VHA ORPP&amp;E, Washington, DC – Documents for Research and Development Committee Members  </a:t>
            </a:r>
          </a:p>
          <a:p>
            <a:endParaRPr lang="en-US" dirty="0"/>
          </a:p>
        </p:txBody>
      </p:sp>
    </p:spTree>
    <p:extLst>
      <p:ext uri="{BB962C8B-B14F-4D97-AF65-F5344CB8AC3E}">
        <p14:creationId xmlns:p14="http://schemas.microsoft.com/office/powerpoint/2010/main" val="173495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D96F-F43F-473D-88F8-AC6839241B52}"/>
              </a:ext>
            </a:extLst>
          </p:cNvPr>
          <p:cNvSpPr>
            <a:spLocks noGrp="1"/>
          </p:cNvSpPr>
          <p:nvPr>
            <p:ph type="title"/>
          </p:nvPr>
        </p:nvSpPr>
        <p:spPr/>
        <p:txBody>
          <a:bodyPr/>
          <a:lstStyle/>
          <a:p>
            <a:r>
              <a:rPr lang="en-US" dirty="0"/>
              <a:t>Where is the ERDSP located for VA Facilities not current using VAIRRS? </a:t>
            </a:r>
          </a:p>
        </p:txBody>
      </p:sp>
      <p:sp>
        <p:nvSpPr>
          <p:cNvPr id="3" name="Content Placeholder 2">
            <a:extLst>
              <a:ext uri="{FF2B5EF4-FFF2-40B4-BE49-F238E27FC236}">
                <a16:creationId xmlns:a16="http://schemas.microsoft.com/office/drawing/2014/main" id="{4F84D516-E21F-4FB8-88E4-2A33A88F132B}"/>
              </a:ext>
            </a:extLst>
          </p:cNvPr>
          <p:cNvSpPr>
            <a:spLocks noGrp="1"/>
          </p:cNvSpPr>
          <p:nvPr>
            <p:ph idx="1"/>
          </p:nvPr>
        </p:nvSpPr>
        <p:spPr/>
        <p:txBody>
          <a:bodyPr/>
          <a:lstStyle/>
          <a:p>
            <a:pPr marL="0" lvl="0" indent="0">
              <a:buNone/>
            </a:pPr>
            <a:r>
              <a:rPr lang="en-US" dirty="0"/>
              <a:t>For VA R&amp;D facilities that have not transitioned to using VAIRRS, both the ERDSP tool and user guide are available within the following repositories:  </a:t>
            </a:r>
          </a:p>
          <a:p>
            <a:pPr marL="514350" indent="-514350">
              <a:buAutoNum type="arabicParenBoth"/>
            </a:pPr>
            <a:r>
              <a:rPr lang="en-US" u="sng" dirty="0"/>
              <a:t>ORD Toolkit: </a:t>
            </a:r>
            <a:r>
              <a:rPr lang="en-US" u="sng" dirty="0">
                <a:hlinkClick r:id="rId2"/>
              </a:rPr>
              <a:t>Research Information Security &amp; Cybersecurity</a:t>
            </a:r>
            <a:endParaRPr lang="en-US" u="sng" dirty="0"/>
          </a:p>
          <a:p>
            <a:pPr marL="0" indent="0">
              <a:buNone/>
            </a:pPr>
            <a:r>
              <a:rPr lang="en-US" dirty="0"/>
              <a:t>(2)  OIS Research Support Division </a:t>
            </a:r>
            <a:r>
              <a:rPr lang="en-US" u="sng" dirty="0">
                <a:hlinkClick r:id="rId3"/>
              </a:rPr>
              <a:t>Public Documents</a:t>
            </a:r>
            <a:endParaRPr lang="en-US" dirty="0"/>
          </a:p>
          <a:p>
            <a:endParaRPr lang="en-US" dirty="0"/>
          </a:p>
        </p:txBody>
      </p:sp>
    </p:spTree>
    <p:extLst>
      <p:ext uri="{BB962C8B-B14F-4D97-AF65-F5344CB8AC3E}">
        <p14:creationId xmlns:p14="http://schemas.microsoft.com/office/powerpoint/2010/main" val="68976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VHA Directive 1200.01’s Technical Amendments Related to ISSO and PO Reviews:</a:t>
            </a:r>
            <a:br>
              <a:rPr lang="en-US" sz="2800" dirty="0"/>
            </a:br>
            <a:r>
              <a:rPr lang="en-US" sz="2800" dirty="0"/>
              <a:t>Key Points</a:t>
            </a:r>
          </a:p>
        </p:txBody>
      </p:sp>
      <p:sp>
        <p:nvSpPr>
          <p:cNvPr id="3" name="Content Placeholder 2"/>
          <p:cNvSpPr>
            <a:spLocks noGrp="1"/>
          </p:cNvSpPr>
          <p:nvPr>
            <p:ph idx="1"/>
          </p:nvPr>
        </p:nvSpPr>
        <p:spPr>
          <a:xfrm>
            <a:off x="457200" y="1752600"/>
            <a:ext cx="8229600" cy="4190513"/>
          </a:xfrm>
        </p:spPr>
        <p:txBody>
          <a:bodyPr/>
          <a:lstStyle/>
          <a:p>
            <a:r>
              <a:rPr lang="en-US" sz="2400" dirty="0"/>
              <a:t>For purposes of ISSO review, the responses on the ERDSP determine the level of ISSO review. </a:t>
            </a:r>
          </a:p>
          <a:p>
            <a:r>
              <a:rPr lang="en-US" sz="2400" dirty="0"/>
              <a:t>ISSOs are not required to attend IRB meetings, nor is there an ORD requirement for the IRB to document ISSO participation in an IRB review. </a:t>
            </a:r>
          </a:p>
          <a:p>
            <a:r>
              <a:rPr lang="en-US" sz="2400" dirty="0"/>
              <a:t>ISSO reviews of any study submitted to the IRB is required.  </a:t>
            </a:r>
            <a:endParaRPr lang="en-US" sz="2000" dirty="0"/>
          </a:p>
          <a:p>
            <a:pPr marL="0" indent="0">
              <a:buNone/>
            </a:pPr>
            <a:endParaRPr lang="en-US" sz="2400" dirty="0"/>
          </a:p>
        </p:txBody>
      </p:sp>
    </p:spTree>
    <p:extLst>
      <p:ext uri="{BB962C8B-B14F-4D97-AF65-F5344CB8AC3E}">
        <p14:creationId xmlns:p14="http://schemas.microsoft.com/office/powerpoint/2010/main" val="230144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VHA Directive 1200.01’s Technical Amendments:</a:t>
            </a:r>
            <a:br>
              <a:rPr lang="en-US" sz="2800" dirty="0"/>
            </a:br>
            <a:r>
              <a:rPr lang="en-US" sz="2800" dirty="0"/>
              <a:t>Transition Period to Use the ERDSP</a:t>
            </a:r>
          </a:p>
        </p:txBody>
      </p:sp>
      <p:sp>
        <p:nvSpPr>
          <p:cNvPr id="3" name="Content Placeholder 2"/>
          <p:cNvSpPr>
            <a:spLocks noGrp="1"/>
          </p:cNvSpPr>
          <p:nvPr>
            <p:ph idx="1"/>
          </p:nvPr>
        </p:nvSpPr>
        <p:spPr>
          <a:xfrm>
            <a:off x="457200" y="1752600"/>
            <a:ext cx="8229600" cy="4190513"/>
          </a:xfrm>
        </p:spPr>
        <p:txBody>
          <a:bodyPr/>
          <a:lstStyle/>
          <a:p>
            <a:r>
              <a:rPr lang="en-US" sz="2400" dirty="0"/>
              <a:t>The OIS Research Support Division (RSD) is preparing to release a role-based training bulletin to provide guidance on the phased transition towards fully using the ERDSP toolset and complying with ISSO review requirements within VHA Directive 1200.01.  </a:t>
            </a:r>
          </a:p>
          <a:p>
            <a:r>
              <a:rPr lang="en-US" sz="2400" dirty="0"/>
              <a:t>Until a series of role-based training &amp; awareness has been provided to the field, sites can continue to use their local procedures and/or research information security templates/checklists in the interim until the transition is complete.</a:t>
            </a:r>
          </a:p>
        </p:txBody>
      </p:sp>
    </p:spTree>
    <p:extLst>
      <p:ext uri="{BB962C8B-B14F-4D97-AF65-F5344CB8AC3E}">
        <p14:creationId xmlns:p14="http://schemas.microsoft.com/office/powerpoint/2010/main" val="51133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Technical Amendments?</a:t>
            </a:r>
          </a:p>
        </p:txBody>
      </p:sp>
      <p:sp>
        <p:nvSpPr>
          <p:cNvPr id="3" name="Content Placeholder 2"/>
          <p:cNvSpPr>
            <a:spLocks noGrp="1"/>
          </p:cNvSpPr>
          <p:nvPr>
            <p:ph idx="1"/>
          </p:nvPr>
        </p:nvSpPr>
        <p:spPr>
          <a:xfrm>
            <a:off x="424543" y="1752600"/>
            <a:ext cx="8229600" cy="4190513"/>
          </a:xfrm>
        </p:spPr>
        <p:txBody>
          <a:bodyPr/>
          <a:lstStyle/>
          <a:p>
            <a:r>
              <a:rPr lang="en-US" sz="2400" dirty="0"/>
              <a:t>Modifications to a published policy that</a:t>
            </a:r>
          </a:p>
          <a:p>
            <a:pPr lvl="1"/>
            <a:r>
              <a:rPr lang="en-US" dirty="0"/>
              <a:t>Do not substantially change the policy, </a:t>
            </a:r>
          </a:p>
          <a:p>
            <a:pPr lvl="1"/>
            <a:r>
              <a:rPr lang="en-US" dirty="0"/>
              <a:t>Correct grammar, style, punctuation and other minor matters to policy, and/or</a:t>
            </a:r>
          </a:p>
          <a:p>
            <a:pPr lvl="1"/>
            <a:r>
              <a:rPr lang="en-US" dirty="0"/>
              <a:t>Clarify existing policy language by modifying policy language. </a:t>
            </a:r>
          </a:p>
          <a:p>
            <a:r>
              <a:rPr lang="en-US" sz="2400" dirty="0"/>
              <a:t>Require formal concurrence, but abbreviated concurrence process compared to non-technical amendments (e.g., major changes in existing policy) or new policies. </a:t>
            </a:r>
          </a:p>
          <a:p>
            <a:r>
              <a:rPr lang="en-US" sz="2400" dirty="0"/>
              <a:t>Issued with expectation of rapid implementation. </a:t>
            </a:r>
          </a:p>
        </p:txBody>
      </p:sp>
    </p:spTree>
    <p:extLst>
      <p:ext uri="{BB962C8B-B14F-4D97-AF65-F5344CB8AC3E}">
        <p14:creationId xmlns:p14="http://schemas.microsoft.com/office/powerpoint/2010/main" val="125886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1200.01’s Technical Amendments:</a:t>
            </a:r>
            <a:br>
              <a:rPr lang="en-US" sz="2800" dirty="0"/>
            </a:br>
            <a:r>
              <a:rPr lang="en-US" sz="2800" dirty="0"/>
              <a:t>R&amp;D Conflict of Interest Committee and Investigator Conflict of Interest Policies</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lvl="0"/>
            <a:r>
              <a:rPr lang="en-US" sz="1900" u="sng" dirty="0"/>
              <a:t>Issue requiring clarification</a:t>
            </a:r>
            <a:r>
              <a:rPr lang="en-US" sz="1900" dirty="0"/>
              <a:t>:  A discretionary hold had been put into place beginning in April of 2019 regarding policy statements in VHA Directive 1200.01 requiring formation of a R&amp;D Conflict of Interest Committee to review the OGE Form 450 Alternative – VA, Research Financial Conflict of Interest Statement submitted by VA investigators.</a:t>
            </a:r>
          </a:p>
          <a:p>
            <a:pPr lvl="1"/>
            <a:r>
              <a:rPr lang="en-US" sz="1900" dirty="0"/>
              <a:t>The policy also included as part of VA Investigator responsibilities when he or she was to file the OGE Form 450 Alternative-VA. </a:t>
            </a:r>
          </a:p>
          <a:p>
            <a:pPr lvl="1"/>
            <a:r>
              <a:rPr lang="en-US" sz="1900" dirty="0"/>
              <a:t>The policy was put in during the final concurrence process because no formal “policy” referenced the use of OGE Form 450 Alternative-VA. </a:t>
            </a:r>
          </a:p>
          <a:p>
            <a:pPr lvl="1"/>
            <a:r>
              <a:rPr lang="en-US" sz="1900" dirty="0"/>
              <a:t>The policy did not include sufficient direction on how the R&amp;D COI committee was to be constituted, including its operations.  </a:t>
            </a:r>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4163465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1200.01’s Technical Amendments:</a:t>
            </a:r>
            <a:br>
              <a:rPr lang="en-US" sz="2800" dirty="0"/>
            </a:br>
            <a:r>
              <a:rPr lang="en-US" sz="2800" dirty="0"/>
              <a:t>R&amp;D Conflict of Interest Committee and Investigator Conflict of Interest Policies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400" dirty="0"/>
              <a:t>OGE Form 450 Alternative-VA was released in 2013 by VA OGC EST for VA Investigators.</a:t>
            </a:r>
          </a:p>
          <a:p>
            <a:pPr lvl="0"/>
            <a:r>
              <a:rPr lang="en-US" sz="2400" dirty="0"/>
              <a:t>All VA Facilities were instructed per the Dean-DUSH that they “. . . should continue following their procedures developed prior to the release of the revised VHA Directive 1200.01 for identifying and managing financial conflicts of interest for VA Investigators, including filing of the Alt 450s by VA Investigators conducting VA research.”</a:t>
            </a:r>
          </a:p>
          <a:p>
            <a:pPr marL="0" lvl="0" indent="0">
              <a:buNone/>
            </a:pPr>
            <a:r>
              <a:rPr lang="en-US" sz="24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3123760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AC3510F-60BB-47BA-99C0-F7A1E925BA89}"/>
              </a:ext>
            </a:extLst>
          </p:cNvPr>
          <p:cNvPicPr>
            <a:picLocks noGrp="1" noChangeAspect="1"/>
          </p:cNvPicPr>
          <p:nvPr>
            <p:ph type="pic" idx="1"/>
          </p:nvPr>
        </p:nvPicPr>
        <p:blipFill rotWithShape="1">
          <a:blip r:embed="rId2"/>
          <a:srcRect l="35387" t="19720" r="35446" b="11141"/>
          <a:stretch/>
        </p:blipFill>
        <p:spPr>
          <a:xfrm>
            <a:off x="2590800" y="1858962"/>
            <a:ext cx="3543298" cy="4724400"/>
          </a:xfrm>
          <a:prstGeom prst="rect">
            <a:avLst/>
          </a:prstGeom>
          <a:solidFill>
            <a:schemeClr val="bg1"/>
          </a:solidFill>
          <a:ln w="41275">
            <a:solidFill>
              <a:schemeClr val="tx1">
                <a:lumMod val="85000"/>
                <a:lumOff val="15000"/>
              </a:schemeClr>
            </a:solidFill>
          </a:ln>
        </p:spPr>
      </p:pic>
      <p:sp>
        <p:nvSpPr>
          <p:cNvPr id="4" name="Title 3">
            <a:extLst>
              <a:ext uri="{FF2B5EF4-FFF2-40B4-BE49-F238E27FC236}">
                <a16:creationId xmlns:a16="http://schemas.microsoft.com/office/drawing/2014/main" id="{B159929A-26D7-4F4F-A5D5-9FE2AD70AE43}"/>
              </a:ext>
            </a:extLst>
          </p:cNvPr>
          <p:cNvSpPr>
            <a:spLocks noGrp="1"/>
          </p:cNvSpPr>
          <p:nvPr>
            <p:ph type="title"/>
          </p:nvPr>
        </p:nvSpPr>
        <p:spPr/>
        <p:txBody>
          <a:bodyPr/>
          <a:lstStyle/>
          <a:p>
            <a:r>
              <a:rPr lang="en-US" sz="2800" dirty="0"/>
              <a:t>OGE Form 450-Alternative VA:  </a:t>
            </a:r>
            <a:br>
              <a:rPr lang="en-US" sz="2800" dirty="0"/>
            </a:br>
            <a:r>
              <a:rPr lang="en-US" sz="2800" dirty="0"/>
              <a:t>Research Financial Conflict of Interest Statement</a:t>
            </a:r>
          </a:p>
        </p:txBody>
      </p:sp>
    </p:spTree>
    <p:extLst>
      <p:ext uri="{BB962C8B-B14F-4D97-AF65-F5344CB8AC3E}">
        <p14:creationId xmlns:p14="http://schemas.microsoft.com/office/powerpoint/2010/main" val="96768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1200.01’s Technical Amendments:</a:t>
            </a:r>
            <a:br>
              <a:rPr lang="en-US" sz="2800" dirty="0"/>
            </a:br>
            <a:r>
              <a:rPr lang="en-US" sz="2800" dirty="0"/>
              <a:t>R&amp;D Conflict of Interest Committee and Investigator Conflict of Interest Policies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lvl="0"/>
            <a:r>
              <a:rPr lang="en-US" sz="2400" dirty="0"/>
              <a:t>The technical amendments removed the policy sections applying to the R&amp;D Conflict of Interest Committee and VA Investigator policies related to submission of the OGE Form 450-Alternative VA.</a:t>
            </a:r>
          </a:p>
          <a:p>
            <a:pPr lvl="0"/>
            <a:r>
              <a:rPr lang="en-US" sz="2400" dirty="0"/>
              <a:t>Applicable amendments:</a:t>
            </a:r>
          </a:p>
          <a:p>
            <a:pPr lvl="1"/>
            <a:r>
              <a:rPr lang="en-US" dirty="0"/>
              <a:t>Deleted Paragraphs 5.h.(9); 5.i., and 5.l.(3)</a:t>
            </a:r>
          </a:p>
          <a:p>
            <a:pPr marL="0" lvl="0" indent="0">
              <a:buNone/>
            </a:pPr>
            <a:r>
              <a:rPr lang="en-US" sz="24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981472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1200.01’s Technical Amendments:</a:t>
            </a:r>
            <a:br>
              <a:rPr lang="en-US" sz="2800" dirty="0"/>
            </a:br>
            <a:r>
              <a:rPr lang="en-US" sz="2800" dirty="0"/>
              <a:t>R&amp;D Conflict of Interest Committee and Investigator Conflict of Interest Policies (cont.)</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lvl="0"/>
            <a:r>
              <a:rPr lang="en-US" sz="2000" dirty="0"/>
              <a:t>Removal of the policy sections is </a:t>
            </a:r>
            <a:r>
              <a:rPr lang="en-US" sz="2000" b="1" u="sng" dirty="0">
                <a:solidFill>
                  <a:srgbClr val="FF0000"/>
                </a:solidFill>
              </a:rPr>
              <a:t>not to be interpreted </a:t>
            </a:r>
            <a:r>
              <a:rPr lang="en-US" sz="2000" dirty="0"/>
              <a:t>as</a:t>
            </a:r>
          </a:p>
          <a:p>
            <a:pPr lvl="1"/>
            <a:r>
              <a:rPr lang="en-US" sz="1800" dirty="0"/>
              <a:t>Permission for VA Investigators to stop using the OGE Form 450-Alternative VA.</a:t>
            </a:r>
          </a:p>
          <a:p>
            <a:pPr lvl="1"/>
            <a:r>
              <a:rPr lang="en-US" sz="2000" dirty="0"/>
              <a:t>Permission to disregard federal ethics laws regarding financial conflict of interest</a:t>
            </a:r>
          </a:p>
          <a:p>
            <a:pPr lvl="1"/>
            <a:r>
              <a:rPr lang="en-US" sz="2000" dirty="0"/>
              <a:t>Permission to remove your VA Facility’s Financial Conflict of Interest Administrator or to dissolve the VA Facility’s conflict of interest review committee (as applicable)</a:t>
            </a:r>
          </a:p>
          <a:p>
            <a:pPr lvl="0"/>
            <a:r>
              <a:rPr lang="en-US" sz="2000" dirty="0"/>
              <a:t>OGC EST has been working with ORD and OGC STAR with development of a separate research financial conflict of interest Directive.  </a:t>
            </a:r>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68652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0D6-A990-45BF-B08A-4FBF37223A25}"/>
              </a:ext>
            </a:extLst>
          </p:cNvPr>
          <p:cNvSpPr>
            <a:spLocks noGrp="1"/>
          </p:cNvSpPr>
          <p:nvPr>
            <p:ph type="title"/>
          </p:nvPr>
        </p:nvSpPr>
        <p:spPr/>
        <p:txBody>
          <a:bodyPr/>
          <a:lstStyle/>
          <a:p>
            <a:r>
              <a:rPr lang="en-US" dirty="0"/>
              <a:t>Expiration of the Discretionary Hold:  January 31, 2021</a:t>
            </a:r>
          </a:p>
        </p:txBody>
      </p:sp>
      <p:sp>
        <p:nvSpPr>
          <p:cNvPr id="3" name="Content Placeholder 2">
            <a:extLst>
              <a:ext uri="{FF2B5EF4-FFF2-40B4-BE49-F238E27FC236}">
                <a16:creationId xmlns:a16="http://schemas.microsoft.com/office/drawing/2014/main" id="{BC2F6B64-35D1-4597-A64B-E0DF278D4243}"/>
              </a:ext>
            </a:extLst>
          </p:cNvPr>
          <p:cNvSpPr>
            <a:spLocks noGrp="1"/>
          </p:cNvSpPr>
          <p:nvPr>
            <p:ph idx="1"/>
          </p:nvPr>
        </p:nvSpPr>
        <p:spPr/>
        <p:txBody>
          <a:bodyPr/>
          <a:lstStyle/>
          <a:p>
            <a:r>
              <a:rPr lang="en-US" sz="2400" dirty="0"/>
              <a:t>The DEAN-DUSH’s discretionary hold on the three policy areas within VHA Directive 1200.01 expired on January 31, 2021. The hold involved the policies applicable to:</a:t>
            </a:r>
          </a:p>
          <a:p>
            <a:pPr lvl="1"/>
            <a:r>
              <a:rPr lang="en-US" dirty="0"/>
              <a:t>ISSO and PO reviews</a:t>
            </a:r>
          </a:p>
          <a:p>
            <a:pPr lvl="1"/>
            <a:r>
              <a:rPr lang="en-US" dirty="0"/>
              <a:t>R&amp;D Conflict of Interest Committee and reviews of OGE Form 450-Alternative VA</a:t>
            </a:r>
          </a:p>
          <a:p>
            <a:pPr lvl="1"/>
            <a:r>
              <a:rPr lang="en-US" dirty="0"/>
              <a:t>Material Transfer Agreements for transfer of biospecimens in collaborative research</a:t>
            </a:r>
          </a:p>
        </p:txBody>
      </p:sp>
    </p:spTree>
    <p:extLst>
      <p:ext uri="{BB962C8B-B14F-4D97-AF65-F5344CB8AC3E}">
        <p14:creationId xmlns:p14="http://schemas.microsoft.com/office/powerpoint/2010/main" val="1499920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0D6-A990-45BF-B08A-4FBF37223A25}"/>
              </a:ext>
            </a:extLst>
          </p:cNvPr>
          <p:cNvSpPr>
            <a:spLocks noGrp="1"/>
          </p:cNvSpPr>
          <p:nvPr>
            <p:ph type="title"/>
          </p:nvPr>
        </p:nvSpPr>
        <p:spPr/>
        <p:txBody>
          <a:bodyPr/>
          <a:lstStyle/>
          <a:p>
            <a:r>
              <a:rPr lang="en-US" dirty="0"/>
              <a:t>VHA Directive 1200.01:</a:t>
            </a:r>
            <a:br>
              <a:rPr lang="en-US" dirty="0"/>
            </a:br>
            <a:r>
              <a:rPr lang="en-US" dirty="0"/>
              <a:t>Material Transfer Agreements (MTA)</a:t>
            </a:r>
          </a:p>
        </p:txBody>
      </p:sp>
      <p:sp>
        <p:nvSpPr>
          <p:cNvPr id="3" name="Content Placeholder 2">
            <a:extLst>
              <a:ext uri="{FF2B5EF4-FFF2-40B4-BE49-F238E27FC236}">
                <a16:creationId xmlns:a16="http://schemas.microsoft.com/office/drawing/2014/main" id="{BC2F6B64-35D1-4597-A64B-E0DF278D4243}"/>
              </a:ext>
            </a:extLst>
          </p:cNvPr>
          <p:cNvSpPr>
            <a:spLocks noGrp="1"/>
          </p:cNvSpPr>
          <p:nvPr>
            <p:ph idx="1"/>
          </p:nvPr>
        </p:nvSpPr>
        <p:spPr/>
        <p:txBody>
          <a:bodyPr/>
          <a:lstStyle/>
          <a:p>
            <a:r>
              <a:rPr lang="en-US" sz="2000" dirty="0"/>
              <a:t>VHA Directive 1200.01, Paragraph 10.c. requires use of a MTA in the absence of another agreement when biospecimens are transferred in a VA research collaborative research activity as stated:</a:t>
            </a:r>
          </a:p>
          <a:p>
            <a:pPr lvl="1"/>
            <a:r>
              <a:rPr lang="en-US" sz="2000" b="1" dirty="0"/>
              <a:t>Biospecimens. </a:t>
            </a:r>
            <a:r>
              <a:rPr lang="en-US" sz="2000" dirty="0"/>
              <a:t>The protocol, addendum, and/or subcommittee application must describe the applicable collection, use, transfer, and disposition of biospecimens obtained or collected. </a:t>
            </a:r>
            <a:r>
              <a:rPr lang="en-US" sz="2000" dirty="0">
                <a:highlight>
                  <a:srgbClr val="FFFF00"/>
                </a:highlight>
              </a:rPr>
              <a:t>A Material Transfer Agreement (MTA) must be used to transfer biospecimens from VA unless the biospecimens’ transfer is addressed in another agreement executed between VA and the receiving institution or party, such as a CRADA, subaward, or MOU. </a:t>
            </a:r>
            <a:r>
              <a:rPr lang="en-US" sz="2000" b="1" i="1" dirty="0"/>
              <a:t>NOTE: </a:t>
            </a:r>
            <a:r>
              <a:rPr lang="en-US" sz="2000" i="1" dirty="0"/>
              <a:t>If a CRADA is executed for a research study where the scope of work specifically describes analysis, retention, and disposal of biospecimens by a central laboratory, then an MTA is not required. </a:t>
            </a:r>
            <a:endParaRPr lang="en-US" sz="2000" dirty="0"/>
          </a:p>
          <a:p>
            <a:endParaRPr lang="en-US" sz="1800" dirty="0"/>
          </a:p>
          <a:p>
            <a:endParaRPr lang="en-US" sz="2400" dirty="0"/>
          </a:p>
        </p:txBody>
      </p:sp>
    </p:spTree>
    <p:extLst>
      <p:ext uri="{BB962C8B-B14F-4D97-AF65-F5344CB8AC3E}">
        <p14:creationId xmlns:p14="http://schemas.microsoft.com/office/powerpoint/2010/main" val="1868426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0D6-A990-45BF-B08A-4FBF37223A25}"/>
              </a:ext>
            </a:extLst>
          </p:cNvPr>
          <p:cNvSpPr>
            <a:spLocks noGrp="1"/>
          </p:cNvSpPr>
          <p:nvPr>
            <p:ph type="title"/>
          </p:nvPr>
        </p:nvSpPr>
        <p:spPr/>
        <p:txBody>
          <a:bodyPr/>
          <a:lstStyle/>
          <a:p>
            <a:r>
              <a:rPr lang="en-US" dirty="0"/>
              <a:t>VHA Directive 1200.01:</a:t>
            </a:r>
            <a:br>
              <a:rPr lang="en-US" dirty="0"/>
            </a:br>
            <a:r>
              <a:rPr lang="en-US" dirty="0"/>
              <a:t>Material Transfer Agreements (MTA)</a:t>
            </a:r>
          </a:p>
        </p:txBody>
      </p:sp>
      <p:sp>
        <p:nvSpPr>
          <p:cNvPr id="3" name="Content Placeholder 2">
            <a:extLst>
              <a:ext uri="{FF2B5EF4-FFF2-40B4-BE49-F238E27FC236}">
                <a16:creationId xmlns:a16="http://schemas.microsoft.com/office/drawing/2014/main" id="{BC2F6B64-35D1-4597-A64B-E0DF278D4243}"/>
              </a:ext>
            </a:extLst>
          </p:cNvPr>
          <p:cNvSpPr>
            <a:spLocks noGrp="1"/>
          </p:cNvSpPr>
          <p:nvPr>
            <p:ph idx="1"/>
          </p:nvPr>
        </p:nvSpPr>
        <p:spPr/>
        <p:txBody>
          <a:bodyPr/>
          <a:lstStyle/>
          <a:p>
            <a:r>
              <a:rPr lang="en-US" sz="2000" dirty="0"/>
              <a:t>ORD policy applies to collaborative research activities. </a:t>
            </a:r>
          </a:p>
          <a:p>
            <a:pPr lvl="1"/>
            <a:r>
              <a:rPr lang="en-US" sz="2000" dirty="0"/>
              <a:t>MTAs are not required when another type of agreement is in place related to the collaborative research activity.</a:t>
            </a:r>
          </a:p>
          <a:p>
            <a:pPr lvl="1"/>
            <a:r>
              <a:rPr lang="en-US" sz="2000" dirty="0"/>
              <a:t>ORD does not require use of the VA MTA template, but it is encouraged because it simplifies the review process, particularly when VA is the provider. </a:t>
            </a:r>
          </a:p>
          <a:p>
            <a:pPr lvl="1"/>
            <a:r>
              <a:rPr lang="en-US" sz="2000" dirty="0"/>
              <a:t>The VA MTA template (July, 2020) is located on ORD’s Technology Transfer </a:t>
            </a:r>
            <a:r>
              <a:rPr lang="en-US" sz="2000" dirty="0">
                <a:hlinkClick r:id="rId2"/>
              </a:rPr>
              <a:t>website</a:t>
            </a:r>
            <a:r>
              <a:rPr lang="en-US" sz="2000" dirty="0"/>
              <a:t>.</a:t>
            </a:r>
          </a:p>
          <a:p>
            <a:pPr lvl="1"/>
            <a:r>
              <a:rPr lang="en-US" sz="2000" dirty="0"/>
              <a:t>The VA MTA template can be used when VA is the provider or the recipient of materials.</a:t>
            </a:r>
          </a:p>
          <a:p>
            <a:pPr lvl="1"/>
            <a:r>
              <a:rPr lang="en-US" sz="2000" dirty="0"/>
              <a:t>VA Principal Investigators cannot sign the MTA as a signatory official on behalf of the VA, but signs as an acknowledging party. </a:t>
            </a:r>
          </a:p>
          <a:p>
            <a:endParaRPr lang="en-US" sz="2400" dirty="0"/>
          </a:p>
        </p:txBody>
      </p:sp>
    </p:spTree>
    <p:extLst>
      <p:ext uri="{BB962C8B-B14F-4D97-AF65-F5344CB8AC3E}">
        <p14:creationId xmlns:p14="http://schemas.microsoft.com/office/powerpoint/2010/main" val="1223510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A830-48C4-4E82-B6C0-202EE34A2A89}"/>
              </a:ext>
            </a:extLst>
          </p:cNvPr>
          <p:cNvSpPr>
            <a:spLocks noGrp="1"/>
          </p:cNvSpPr>
          <p:nvPr>
            <p:ph type="title"/>
          </p:nvPr>
        </p:nvSpPr>
        <p:spPr/>
        <p:txBody>
          <a:bodyPr/>
          <a:lstStyle/>
          <a:p>
            <a:r>
              <a:rPr lang="en-US" dirty="0"/>
              <a:t>VA Material Transfer Agreement Template (July, 2020)</a:t>
            </a:r>
          </a:p>
        </p:txBody>
      </p:sp>
      <p:pic>
        <p:nvPicPr>
          <p:cNvPr id="4" name="Content Placeholder 3">
            <a:extLst>
              <a:ext uri="{FF2B5EF4-FFF2-40B4-BE49-F238E27FC236}">
                <a16:creationId xmlns:a16="http://schemas.microsoft.com/office/drawing/2014/main" id="{0663FC9B-48E5-4316-910D-481B662C974D}"/>
              </a:ext>
            </a:extLst>
          </p:cNvPr>
          <p:cNvPicPr>
            <a:picLocks noGrp="1" noChangeAspect="1"/>
          </p:cNvPicPr>
          <p:nvPr>
            <p:ph idx="1"/>
          </p:nvPr>
        </p:nvPicPr>
        <p:blipFill rotWithShape="1">
          <a:blip r:embed="rId2"/>
          <a:srcRect l="26477" t="26553" r="25454" b="7992"/>
          <a:stretch/>
        </p:blipFill>
        <p:spPr>
          <a:xfrm>
            <a:off x="304800" y="2057400"/>
            <a:ext cx="4025651" cy="3957420"/>
          </a:xfrm>
          <a:prstGeom prst="rect">
            <a:avLst/>
          </a:prstGeom>
          <a:ln w="44450">
            <a:solidFill>
              <a:schemeClr val="tx1">
                <a:lumMod val="85000"/>
                <a:lumOff val="15000"/>
              </a:schemeClr>
            </a:solidFill>
          </a:ln>
        </p:spPr>
      </p:pic>
      <p:pic>
        <p:nvPicPr>
          <p:cNvPr id="5" name="Picture 4">
            <a:extLst>
              <a:ext uri="{FF2B5EF4-FFF2-40B4-BE49-F238E27FC236}">
                <a16:creationId xmlns:a16="http://schemas.microsoft.com/office/drawing/2014/main" id="{2AF8D0A9-61E4-43C8-9ABF-158783A0DF90}"/>
              </a:ext>
            </a:extLst>
          </p:cNvPr>
          <p:cNvPicPr>
            <a:picLocks noChangeAspect="1"/>
          </p:cNvPicPr>
          <p:nvPr/>
        </p:nvPicPr>
        <p:blipFill rotWithShape="1">
          <a:blip r:embed="rId3"/>
          <a:srcRect l="25833" t="29259" r="25000" b="14074"/>
          <a:stretch/>
        </p:blipFill>
        <p:spPr>
          <a:xfrm>
            <a:off x="4572000" y="2286000"/>
            <a:ext cx="4466416" cy="2895600"/>
          </a:xfrm>
          <a:prstGeom prst="rect">
            <a:avLst/>
          </a:prstGeom>
          <a:solidFill>
            <a:schemeClr val="bg1"/>
          </a:solidFill>
          <a:ln w="41275">
            <a:solidFill>
              <a:schemeClr val="tx1">
                <a:lumMod val="85000"/>
                <a:lumOff val="15000"/>
              </a:schemeClr>
            </a:solidFill>
          </a:ln>
        </p:spPr>
      </p:pic>
      <p:sp>
        <p:nvSpPr>
          <p:cNvPr id="6" name="TextBox 5">
            <a:extLst>
              <a:ext uri="{FF2B5EF4-FFF2-40B4-BE49-F238E27FC236}">
                <a16:creationId xmlns:a16="http://schemas.microsoft.com/office/drawing/2014/main" id="{5252E7E9-E9C2-40B7-B097-BB308F54EBC0}"/>
              </a:ext>
            </a:extLst>
          </p:cNvPr>
          <p:cNvSpPr txBox="1"/>
          <p:nvPr/>
        </p:nvSpPr>
        <p:spPr>
          <a:xfrm>
            <a:off x="555171" y="6292334"/>
            <a:ext cx="7162800" cy="369332"/>
          </a:xfrm>
          <a:prstGeom prst="rect">
            <a:avLst/>
          </a:prstGeom>
          <a:noFill/>
        </p:spPr>
        <p:txBody>
          <a:bodyPr wrap="square" rtlCol="0">
            <a:spAutoFit/>
          </a:bodyPr>
          <a:lstStyle/>
          <a:p>
            <a:r>
              <a:rPr lang="en-US" dirty="0">
                <a:hlinkClick r:id="rId4"/>
              </a:rPr>
              <a:t>Forms, Templates and Model Agreements (va.gov)</a:t>
            </a:r>
            <a:endParaRPr lang="en-US" dirty="0"/>
          </a:p>
        </p:txBody>
      </p:sp>
    </p:spTree>
    <p:extLst>
      <p:ext uri="{BB962C8B-B14F-4D97-AF65-F5344CB8AC3E}">
        <p14:creationId xmlns:p14="http://schemas.microsoft.com/office/powerpoint/2010/main" val="3092253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8214B7-C7A7-4CDB-913C-B1AE1EBAB216}"/>
              </a:ext>
            </a:extLst>
          </p:cNvPr>
          <p:cNvSpPr txBox="1"/>
          <p:nvPr/>
        </p:nvSpPr>
        <p:spPr>
          <a:xfrm>
            <a:off x="557212" y="742951"/>
            <a:ext cx="2607469" cy="49625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n-ea"/>
                <a:cs typeface="+mn-cs"/>
              </a:rPr>
              <a:t>VHA Directive 1200.05(2)</a:t>
            </a:r>
          </a:p>
        </p:txBody>
      </p:sp>
      <p:pic>
        <p:nvPicPr>
          <p:cNvPr id="2" name="Picture 1">
            <a:extLst>
              <a:ext uri="{FF2B5EF4-FFF2-40B4-BE49-F238E27FC236}">
                <a16:creationId xmlns:a16="http://schemas.microsoft.com/office/drawing/2014/main" id="{CA670DC4-8863-4307-9BAD-6E08E9EF3B70}"/>
              </a:ext>
            </a:extLst>
          </p:cNvPr>
          <p:cNvPicPr>
            <a:picLocks noChangeAspect="1"/>
          </p:cNvPicPr>
          <p:nvPr/>
        </p:nvPicPr>
        <p:blipFill>
          <a:blip r:embed="rId3"/>
          <a:stretch>
            <a:fillRect/>
          </a:stretch>
        </p:blipFill>
        <p:spPr>
          <a:xfrm>
            <a:off x="4114800" y="141598"/>
            <a:ext cx="4630473" cy="6574803"/>
          </a:xfrm>
          <a:prstGeom prst="rect">
            <a:avLst/>
          </a:prstGeom>
        </p:spPr>
      </p:pic>
    </p:spTree>
    <p:extLst>
      <p:ext uri="{BB962C8B-B14F-4D97-AF65-F5344CB8AC3E}">
        <p14:creationId xmlns:p14="http://schemas.microsoft.com/office/powerpoint/2010/main" val="405821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44BF-1F2E-4312-A4B6-328C7498669E}"/>
              </a:ext>
            </a:extLst>
          </p:cNvPr>
          <p:cNvSpPr>
            <a:spLocks noGrp="1"/>
          </p:cNvSpPr>
          <p:nvPr>
            <p:ph type="title"/>
          </p:nvPr>
        </p:nvSpPr>
        <p:spPr/>
        <p:txBody>
          <a:bodyPr/>
          <a:lstStyle/>
          <a:p>
            <a:r>
              <a:rPr lang="en-US" dirty="0"/>
              <a:t>Timelines for Technical Amendments vs. Major Revisions/Revised Policy</a:t>
            </a:r>
          </a:p>
        </p:txBody>
      </p:sp>
      <p:pic>
        <p:nvPicPr>
          <p:cNvPr id="1026" name="Picture 2" descr="Image result for image 3 steps">
            <a:extLst>
              <a:ext uri="{FF2B5EF4-FFF2-40B4-BE49-F238E27FC236}">
                <a16:creationId xmlns:a16="http://schemas.microsoft.com/office/drawing/2014/main" id="{7B2B012A-4778-4896-97C4-343F19B52E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18662"/>
            <a:ext cx="5143501" cy="46465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122186F-E4EE-4821-A26B-39DE5AB9DE39}"/>
              </a:ext>
            </a:extLst>
          </p:cNvPr>
          <p:cNvSpPr txBox="1"/>
          <p:nvPr/>
        </p:nvSpPr>
        <p:spPr>
          <a:xfrm>
            <a:off x="3886202" y="5853057"/>
            <a:ext cx="4038600" cy="646331"/>
          </a:xfrm>
          <a:prstGeom prst="rect">
            <a:avLst/>
          </a:prstGeom>
          <a:solidFill>
            <a:schemeClr val="bg1"/>
          </a:solidFill>
          <a:ln w="44450">
            <a:solidFill>
              <a:schemeClr val="accent1"/>
            </a:solidFill>
          </a:ln>
        </p:spPr>
        <p:txBody>
          <a:bodyPr wrap="square" rtlCol="0">
            <a:spAutoFit/>
          </a:bodyPr>
          <a:lstStyle/>
          <a:p>
            <a:r>
              <a:rPr lang="en-US" dirty="0"/>
              <a:t>VHA Directive 1200.05 March 3, 2020</a:t>
            </a:r>
          </a:p>
          <a:p>
            <a:r>
              <a:rPr lang="en-US" dirty="0"/>
              <a:t>Technical Amendment #1 </a:t>
            </a:r>
          </a:p>
        </p:txBody>
      </p:sp>
      <p:sp>
        <p:nvSpPr>
          <p:cNvPr id="15" name="TextBox 14">
            <a:extLst>
              <a:ext uri="{FF2B5EF4-FFF2-40B4-BE49-F238E27FC236}">
                <a16:creationId xmlns:a16="http://schemas.microsoft.com/office/drawing/2014/main" id="{C8BE4957-B090-44B8-A631-8A355291EA79}"/>
              </a:ext>
            </a:extLst>
          </p:cNvPr>
          <p:cNvSpPr txBox="1"/>
          <p:nvPr/>
        </p:nvSpPr>
        <p:spPr>
          <a:xfrm>
            <a:off x="4316187" y="4860925"/>
            <a:ext cx="4038600" cy="646331"/>
          </a:xfrm>
          <a:prstGeom prst="rect">
            <a:avLst/>
          </a:prstGeom>
          <a:solidFill>
            <a:schemeClr val="bg1"/>
          </a:solidFill>
          <a:ln w="44450">
            <a:solidFill>
              <a:schemeClr val="accent1"/>
            </a:solidFill>
          </a:ln>
        </p:spPr>
        <p:txBody>
          <a:bodyPr wrap="square" rtlCol="0">
            <a:spAutoFit/>
          </a:bodyPr>
          <a:lstStyle/>
          <a:p>
            <a:r>
              <a:rPr lang="en-US" dirty="0"/>
              <a:t>VHA Directive 1200.05 January 8, 2021 </a:t>
            </a:r>
          </a:p>
          <a:p>
            <a:r>
              <a:rPr lang="en-US" dirty="0"/>
              <a:t>Technical Amendment #2</a:t>
            </a:r>
          </a:p>
        </p:txBody>
      </p:sp>
      <p:sp>
        <p:nvSpPr>
          <p:cNvPr id="16" name="TextBox 15">
            <a:extLst>
              <a:ext uri="{FF2B5EF4-FFF2-40B4-BE49-F238E27FC236}">
                <a16:creationId xmlns:a16="http://schemas.microsoft.com/office/drawing/2014/main" id="{3FE33A8E-5D63-4EA2-BCE6-1F570DFBEA4E}"/>
              </a:ext>
            </a:extLst>
          </p:cNvPr>
          <p:cNvSpPr txBox="1"/>
          <p:nvPr/>
        </p:nvSpPr>
        <p:spPr>
          <a:xfrm>
            <a:off x="4572000" y="3984373"/>
            <a:ext cx="4397829" cy="646331"/>
          </a:xfrm>
          <a:prstGeom prst="rect">
            <a:avLst/>
          </a:prstGeom>
          <a:solidFill>
            <a:schemeClr val="bg1"/>
          </a:solidFill>
          <a:ln w="44450">
            <a:solidFill>
              <a:schemeClr val="accent1"/>
            </a:solidFill>
          </a:ln>
        </p:spPr>
        <p:txBody>
          <a:bodyPr wrap="square" rtlCol="0">
            <a:spAutoFit/>
          </a:bodyPr>
          <a:lstStyle/>
          <a:p>
            <a:r>
              <a:rPr lang="en-US" dirty="0"/>
              <a:t>VHA Directive 1200.05 January 7, 2019 Major Revision replacing VHA Handbook 1200.05  </a:t>
            </a:r>
          </a:p>
        </p:txBody>
      </p:sp>
      <p:sp>
        <p:nvSpPr>
          <p:cNvPr id="17" name="TextBox 16">
            <a:extLst>
              <a:ext uri="{FF2B5EF4-FFF2-40B4-BE49-F238E27FC236}">
                <a16:creationId xmlns:a16="http://schemas.microsoft.com/office/drawing/2014/main" id="{56722940-F310-44B0-9B0D-6CE6F5F34C02}"/>
              </a:ext>
            </a:extLst>
          </p:cNvPr>
          <p:cNvSpPr txBox="1"/>
          <p:nvPr/>
        </p:nvSpPr>
        <p:spPr>
          <a:xfrm>
            <a:off x="1061358" y="5482521"/>
            <a:ext cx="2209800" cy="461665"/>
          </a:xfrm>
          <a:prstGeom prst="rect">
            <a:avLst/>
          </a:prstGeom>
          <a:noFill/>
        </p:spPr>
        <p:txBody>
          <a:bodyPr wrap="square" rtlCol="0">
            <a:spAutoFit/>
          </a:bodyPr>
          <a:lstStyle/>
          <a:p>
            <a:r>
              <a:rPr lang="en-US" sz="2400" b="1" dirty="0"/>
              <a:t>4 months</a:t>
            </a:r>
          </a:p>
        </p:txBody>
      </p:sp>
      <p:sp>
        <p:nvSpPr>
          <p:cNvPr id="20" name="TextBox 19">
            <a:extLst>
              <a:ext uri="{FF2B5EF4-FFF2-40B4-BE49-F238E27FC236}">
                <a16:creationId xmlns:a16="http://schemas.microsoft.com/office/drawing/2014/main" id="{36482E77-09B2-4084-B1C4-427CAEDCD89F}"/>
              </a:ext>
            </a:extLst>
          </p:cNvPr>
          <p:cNvSpPr txBox="1"/>
          <p:nvPr/>
        </p:nvSpPr>
        <p:spPr>
          <a:xfrm>
            <a:off x="1295400" y="4661511"/>
            <a:ext cx="2209800" cy="461665"/>
          </a:xfrm>
          <a:prstGeom prst="rect">
            <a:avLst/>
          </a:prstGeom>
          <a:noFill/>
        </p:spPr>
        <p:txBody>
          <a:bodyPr wrap="square" rtlCol="0">
            <a:spAutoFit/>
          </a:bodyPr>
          <a:lstStyle/>
          <a:p>
            <a:r>
              <a:rPr lang="en-US" sz="2400" b="1" dirty="0"/>
              <a:t>6 months</a:t>
            </a:r>
          </a:p>
        </p:txBody>
      </p:sp>
      <p:sp>
        <p:nvSpPr>
          <p:cNvPr id="21" name="TextBox 20">
            <a:extLst>
              <a:ext uri="{FF2B5EF4-FFF2-40B4-BE49-F238E27FC236}">
                <a16:creationId xmlns:a16="http://schemas.microsoft.com/office/drawing/2014/main" id="{48FB4EDB-CE1A-40F3-913E-F8F092FA7823}"/>
              </a:ext>
            </a:extLst>
          </p:cNvPr>
          <p:cNvSpPr txBox="1"/>
          <p:nvPr/>
        </p:nvSpPr>
        <p:spPr>
          <a:xfrm>
            <a:off x="1453244" y="3953364"/>
            <a:ext cx="2209800" cy="461665"/>
          </a:xfrm>
          <a:prstGeom prst="rect">
            <a:avLst/>
          </a:prstGeom>
          <a:noFill/>
        </p:spPr>
        <p:txBody>
          <a:bodyPr wrap="square" rtlCol="0">
            <a:spAutoFit/>
          </a:bodyPr>
          <a:lstStyle/>
          <a:p>
            <a:r>
              <a:rPr lang="en-US" sz="2400" b="1" dirty="0"/>
              <a:t>9.5 months</a:t>
            </a:r>
          </a:p>
        </p:txBody>
      </p:sp>
    </p:spTree>
    <p:extLst>
      <p:ext uri="{BB962C8B-B14F-4D97-AF65-F5344CB8AC3E}">
        <p14:creationId xmlns:p14="http://schemas.microsoft.com/office/powerpoint/2010/main" val="3176311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Quick Guide to </a:t>
            </a:r>
            <a:br>
              <a:rPr lang="en-US" sz="2800" dirty="0"/>
            </a:br>
            <a:r>
              <a:rPr lang="en-US" sz="2800" dirty="0"/>
              <a:t>VHA Directive 1200.05’s Technical Amendments </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marL="457200" lvl="0" indent="-457200">
              <a:buAutoNum type="arabicPeriod"/>
            </a:pPr>
            <a:r>
              <a:rPr lang="en-US" sz="2400" dirty="0"/>
              <a:t>Clarifies that emergency use of a test article under FDA’s regulations does not require prospective IRB approval.</a:t>
            </a:r>
          </a:p>
          <a:p>
            <a:pPr marL="457200" lvl="0" indent="-457200">
              <a:buAutoNum type="arabicPeriod"/>
            </a:pPr>
            <a:r>
              <a:rPr lang="en-US" sz="2400" dirty="0"/>
              <a:t>Clarifies that R&amp;D Committee approval is not required for an emergency use of a test article.</a:t>
            </a:r>
          </a:p>
          <a:p>
            <a:pPr marL="457200" lvl="0" indent="-457200">
              <a:buAutoNum type="arabicPeriod"/>
            </a:pPr>
            <a:r>
              <a:rPr lang="en-US" sz="2400" dirty="0"/>
              <a:t>VHA Directive 1200.01’s technical amendments contain the same clarifications.</a:t>
            </a:r>
          </a:p>
          <a:p>
            <a:pPr marL="457200" lvl="0" indent="-457200">
              <a:buAutoNum type="arabicPeriod"/>
            </a:pPr>
            <a:endParaRPr lang="en-US" sz="2000" b="1" dirty="0"/>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39592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Itemization of Technical Amendments Published on January 8, 2021 to </a:t>
            </a:r>
            <a:br>
              <a:rPr lang="en-US" sz="2800" dirty="0"/>
            </a:br>
            <a:r>
              <a:rPr lang="en-US" sz="2800" dirty="0"/>
              <a:t>VHA Directive 1200.05</a:t>
            </a:r>
          </a:p>
        </p:txBody>
      </p:sp>
      <p:sp>
        <p:nvSpPr>
          <p:cNvPr id="6" name="Content Placeholder 5">
            <a:extLst>
              <a:ext uri="{FF2B5EF4-FFF2-40B4-BE49-F238E27FC236}">
                <a16:creationId xmlns:a16="http://schemas.microsoft.com/office/drawing/2014/main" id="{211CD709-C3D9-43C7-A510-7A264A1657D5}"/>
              </a:ext>
            </a:extLst>
          </p:cNvPr>
          <p:cNvSpPr>
            <a:spLocks noGrp="1"/>
          </p:cNvSpPr>
          <p:nvPr>
            <p:ph idx="1"/>
          </p:nvPr>
        </p:nvSpPr>
        <p:spPr/>
        <p:txBody>
          <a:bodyPr/>
          <a:lstStyle/>
          <a:p>
            <a:pPr marL="0" indent="0">
              <a:buNone/>
            </a:pPr>
            <a:r>
              <a:rPr lang="en-US" sz="2000" b="1" u="sng" dirty="0"/>
              <a:t>Description of Amendment</a:t>
            </a:r>
            <a:r>
              <a:rPr lang="en-US" sz="2000" dirty="0"/>
              <a:t>:  Three revisions are present in the January 8, 2021 technical amendment to VHA Directive 1200.05.  The amendments described in detail in the following tables are summarized as follows with revisions highlighted in red.</a:t>
            </a:r>
          </a:p>
          <a:p>
            <a:pPr lvl="0"/>
            <a:r>
              <a:rPr lang="en-US" sz="2000" u="sng" dirty="0"/>
              <a:t>Paragraph 2</a:t>
            </a:r>
            <a:r>
              <a:rPr lang="en-US" sz="2000" dirty="0"/>
              <a:t>:  Revised summary of changes.</a:t>
            </a:r>
          </a:p>
          <a:p>
            <a:pPr lvl="0"/>
            <a:r>
              <a:rPr lang="en-US" sz="2000" u="sng" dirty="0"/>
              <a:t>Paragraph 3.f</a:t>
            </a:r>
            <a:r>
              <a:rPr lang="en-US" sz="2000" dirty="0"/>
              <a:t>:   Added a “Note” to the definition of VA research to state that emergency use of a test article is VA research even though it does not require R&amp;D Committee approval.</a:t>
            </a:r>
          </a:p>
          <a:p>
            <a:pPr lvl="0"/>
            <a:r>
              <a:rPr lang="en-US" sz="2000" u="sng" dirty="0"/>
              <a:t>Paragraph 9:</a:t>
            </a:r>
            <a:r>
              <a:rPr lang="en-US" sz="2000" dirty="0"/>
              <a:t>  Clarified that prospective IRB review and approval is not required for emergency use of a test article. </a:t>
            </a:r>
          </a:p>
          <a:p>
            <a:pPr marL="0" indent="0">
              <a:buNone/>
            </a:pPr>
            <a:endParaRPr lang="en-US" dirty="0"/>
          </a:p>
        </p:txBody>
      </p:sp>
    </p:spTree>
    <p:extLst>
      <p:ext uri="{BB962C8B-B14F-4D97-AF65-F5344CB8AC3E}">
        <p14:creationId xmlns:p14="http://schemas.microsoft.com/office/powerpoint/2010/main" val="352131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Autofit/>
          </a:bodyPr>
          <a:lstStyle/>
          <a:p>
            <a:r>
              <a:rPr lang="en-US" sz="2200" dirty="0"/>
              <a:t>When is IRB and/or R&amp;D Committee Review or Approval Required When a VA Physician Wants to Request an Investigational Drug or Biologic Through </a:t>
            </a:r>
            <a:br>
              <a:rPr lang="en-US" sz="2200" dirty="0"/>
            </a:br>
            <a:r>
              <a:rPr lang="en-US" sz="2200" dirty="0"/>
              <a:t>FDA’s Expanded Access Regulations?</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1650" dirty="0"/>
              <a:t> </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250F0DAD-24A3-4C31-9792-00C8671374EF}" type="slidenum">
              <a:rPr lang="en-US">
                <a:solidFill>
                  <a:prstClr val="black">
                    <a:tint val="75000"/>
                  </a:prstClr>
                </a:solidFill>
                <a:latin typeface="Calibri"/>
              </a:rPr>
              <a:pPr>
                <a:defRPr/>
              </a:pPr>
              <a:t>42</a:t>
            </a:fld>
            <a:endParaRPr lang="en-US" dirty="0">
              <a:solidFill>
                <a:prstClr val="black">
                  <a:tint val="75000"/>
                </a:prstClr>
              </a:solidFill>
              <a:latin typeface="Calibri"/>
            </a:endParaRPr>
          </a:p>
        </p:txBody>
      </p:sp>
      <p:sp>
        <p:nvSpPr>
          <p:cNvPr id="6" name="Rectangle 5">
            <a:extLst>
              <a:ext uri="{FF2B5EF4-FFF2-40B4-BE49-F238E27FC236}">
                <a16:creationId xmlns:a16="http://schemas.microsoft.com/office/drawing/2014/main" id="{35DED522-AC6F-4FFB-A452-B5BD145F5589}"/>
              </a:ext>
            </a:extLst>
          </p:cNvPr>
          <p:cNvSpPr/>
          <p:nvPr/>
        </p:nvSpPr>
        <p:spPr>
          <a:xfrm>
            <a:off x="707920" y="1935650"/>
            <a:ext cx="2359831" cy="18265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Emergency Use of a Test Article</a:t>
            </a:r>
          </a:p>
        </p:txBody>
      </p:sp>
      <p:sp>
        <p:nvSpPr>
          <p:cNvPr id="7" name="Rectangle 6">
            <a:extLst>
              <a:ext uri="{FF2B5EF4-FFF2-40B4-BE49-F238E27FC236}">
                <a16:creationId xmlns:a16="http://schemas.microsoft.com/office/drawing/2014/main" id="{0EF3C200-DF02-49F1-8FF0-D91EC2545D24}"/>
              </a:ext>
            </a:extLst>
          </p:cNvPr>
          <p:cNvSpPr/>
          <p:nvPr/>
        </p:nvSpPr>
        <p:spPr>
          <a:xfrm>
            <a:off x="724827" y="4090781"/>
            <a:ext cx="2344326" cy="176579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Non-Emergency Expanded Access of a Test Article</a:t>
            </a:r>
          </a:p>
          <a:p>
            <a:pPr algn="ctr"/>
            <a:endParaRPr lang="en-US" sz="1350" dirty="0"/>
          </a:p>
        </p:txBody>
      </p:sp>
      <p:cxnSp>
        <p:nvCxnSpPr>
          <p:cNvPr id="9" name="Straight Connector 8">
            <a:extLst>
              <a:ext uri="{FF2B5EF4-FFF2-40B4-BE49-F238E27FC236}">
                <a16:creationId xmlns:a16="http://schemas.microsoft.com/office/drawing/2014/main" id="{2319FDAB-7072-4E33-80E4-05480E60A904}"/>
              </a:ext>
            </a:extLst>
          </p:cNvPr>
          <p:cNvCxnSpPr/>
          <p:nvPr/>
        </p:nvCxnSpPr>
        <p:spPr>
          <a:xfrm>
            <a:off x="2997723" y="2957070"/>
            <a:ext cx="1095867"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8A5A7-8B2D-492E-9B89-970F6868233A}"/>
              </a:ext>
            </a:extLst>
          </p:cNvPr>
          <p:cNvCxnSpPr/>
          <p:nvPr/>
        </p:nvCxnSpPr>
        <p:spPr>
          <a:xfrm>
            <a:off x="2972977" y="4988786"/>
            <a:ext cx="1095867"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64FCDE-2892-4E20-969D-1FF087235FB1}"/>
              </a:ext>
            </a:extLst>
          </p:cNvPr>
          <p:cNvCxnSpPr/>
          <p:nvPr/>
        </p:nvCxnSpPr>
        <p:spPr>
          <a:xfrm>
            <a:off x="4093590" y="2426814"/>
            <a:ext cx="0" cy="1124146"/>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E2F882-9702-4605-963C-2248C74CA671}"/>
              </a:ext>
            </a:extLst>
          </p:cNvPr>
          <p:cNvCxnSpPr>
            <a:cxnSpLocks/>
          </p:cNvCxnSpPr>
          <p:nvPr/>
        </p:nvCxnSpPr>
        <p:spPr>
          <a:xfrm>
            <a:off x="4093590" y="4410805"/>
            <a:ext cx="0" cy="115596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BFBCE6-293E-4DC1-AB57-10763F02D14F}"/>
              </a:ext>
            </a:extLst>
          </p:cNvPr>
          <p:cNvCxnSpPr/>
          <p:nvPr/>
        </p:nvCxnSpPr>
        <p:spPr>
          <a:xfrm>
            <a:off x="4093590" y="2426813"/>
            <a:ext cx="1654404"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40882F-2977-424D-A9C6-C5ACA1086393}"/>
              </a:ext>
            </a:extLst>
          </p:cNvPr>
          <p:cNvCxnSpPr/>
          <p:nvPr/>
        </p:nvCxnSpPr>
        <p:spPr>
          <a:xfrm>
            <a:off x="4093590" y="3550959"/>
            <a:ext cx="1654404"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997A73-2758-4BCA-935C-68D92B02BE22}"/>
              </a:ext>
            </a:extLst>
          </p:cNvPr>
          <p:cNvCxnSpPr/>
          <p:nvPr/>
        </p:nvCxnSpPr>
        <p:spPr>
          <a:xfrm>
            <a:off x="4093590" y="4410805"/>
            <a:ext cx="1654404"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A8C72A-122C-4279-8CD1-72126C7D6A07}"/>
              </a:ext>
            </a:extLst>
          </p:cNvPr>
          <p:cNvCxnSpPr/>
          <p:nvPr/>
        </p:nvCxnSpPr>
        <p:spPr>
          <a:xfrm>
            <a:off x="4093590" y="5566766"/>
            <a:ext cx="1654404"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C277CF-0BCA-4AA2-ADD2-397AD646C754}"/>
              </a:ext>
            </a:extLst>
          </p:cNvPr>
          <p:cNvSpPr txBox="1"/>
          <p:nvPr/>
        </p:nvSpPr>
        <p:spPr>
          <a:xfrm>
            <a:off x="5747995" y="1676406"/>
            <a:ext cx="2557790" cy="2169825"/>
          </a:xfrm>
          <a:prstGeom prst="rect">
            <a:avLst/>
          </a:prstGeom>
          <a:noFill/>
          <a:ln w="41275">
            <a:solidFill>
              <a:srgbClr val="00B050"/>
            </a:solidFill>
          </a:ln>
        </p:spPr>
        <p:txBody>
          <a:bodyPr wrap="square" rtlCol="0">
            <a:spAutoFit/>
          </a:bodyPr>
          <a:lstStyle/>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No Prospective IRB Approval</a:t>
            </a:r>
          </a:p>
          <a:p>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IRB Notification </a:t>
            </a:r>
            <a:r>
              <a:rPr lang="en-US" sz="1350" u="sng" dirty="0">
                <a:latin typeface="Arial" panose="020B0604020202020204" pitchFamily="34" charset="0"/>
                <a:cs typeface="Arial" panose="020B0604020202020204" pitchFamily="34" charset="0"/>
              </a:rPr>
              <a:t>Required</a:t>
            </a:r>
            <a:r>
              <a:rPr lang="en-US" sz="1350" dirty="0">
                <a:latin typeface="Arial" panose="020B0604020202020204" pitchFamily="34" charset="0"/>
                <a:cs typeface="Arial" panose="020B0604020202020204" pitchFamily="34" charset="0"/>
              </a:rPr>
              <a:t> 5 Working Days After Beginning Administration</a:t>
            </a:r>
          </a:p>
          <a:p>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No VA Research and Development Committee approval</a:t>
            </a:r>
          </a:p>
        </p:txBody>
      </p:sp>
      <p:sp>
        <p:nvSpPr>
          <p:cNvPr id="23" name="TextBox 22">
            <a:extLst>
              <a:ext uri="{FF2B5EF4-FFF2-40B4-BE49-F238E27FC236}">
                <a16:creationId xmlns:a16="http://schemas.microsoft.com/office/drawing/2014/main" id="{AA6AF094-C495-4086-A293-35C094215E6D}"/>
              </a:ext>
            </a:extLst>
          </p:cNvPr>
          <p:cNvSpPr txBox="1"/>
          <p:nvPr/>
        </p:nvSpPr>
        <p:spPr>
          <a:xfrm>
            <a:off x="5772739" y="3897726"/>
            <a:ext cx="2533047" cy="3000821"/>
          </a:xfrm>
          <a:prstGeom prst="rect">
            <a:avLst/>
          </a:prstGeom>
          <a:noFill/>
          <a:ln w="41275">
            <a:solidFill>
              <a:srgbClr val="C00000"/>
            </a:solidFill>
          </a:ln>
        </p:spPr>
        <p:txBody>
          <a:bodyPr wrap="square" rtlCol="0">
            <a:spAutoFit/>
          </a:bodyPr>
          <a:lstStyle/>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Prospective IRB Approval </a:t>
            </a:r>
            <a:r>
              <a:rPr lang="en-US" sz="1350" u="sng" dirty="0">
                <a:latin typeface="Arial" panose="020B0604020202020204" pitchFamily="34" charset="0"/>
                <a:cs typeface="Arial" panose="020B0604020202020204" pitchFamily="34" charset="0"/>
              </a:rPr>
              <a:t>Required</a:t>
            </a:r>
          </a:p>
          <a:p>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Prospective VA Research and Development Committee approval </a:t>
            </a:r>
            <a:r>
              <a:rPr lang="en-US" sz="1350" u="sng" dirty="0">
                <a:latin typeface="Arial" panose="020B0604020202020204" pitchFamily="34" charset="0"/>
                <a:cs typeface="Arial" panose="020B0604020202020204" pitchFamily="34" charset="0"/>
              </a:rPr>
              <a:t>Required</a:t>
            </a:r>
          </a:p>
          <a:p>
            <a:endParaRPr lang="en-US" sz="135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R&amp;D Committee can use Designated Review for any non-emergency expanded access protocols or activities approved by the IRB.</a:t>
            </a:r>
            <a:endParaRPr lang="en-US" sz="135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886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1F5-272F-4E83-9E0B-A326FAEEF0AA}"/>
              </a:ext>
            </a:extLst>
          </p:cNvPr>
          <p:cNvSpPr>
            <a:spLocks noGrp="1"/>
          </p:cNvSpPr>
          <p:nvPr>
            <p:ph type="title"/>
          </p:nvPr>
        </p:nvSpPr>
        <p:spPr/>
        <p:txBody>
          <a:bodyPr/>
          <a:lstStyle/>
          <a:p>
            <a:r>
              <a:rPr lang="en-US" dirty="0"/>
              <a:t>Emergency Use Authorization  vs. Expanded Access Regulations</a:t>
            </a:r>
          </a:p>
        </p:txBody>
      </p:sp>
      <p:pic>
        <p:nvPicPr>
          <p:cNvPr id="5" name="Content Placeholder 4">
            <a:extLst>
              <a:ext uri="{FF2B5EF4-FFF2-40B4-BE49-F238E27FC236}">
                <a16:creationId xmlns:a16="http://schemas.microsoft.com/office/drawing/2014/main" id="{B63C71B1-9E61-42D3-933F-D8430B32DF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044319"/>
            <a:ext cx="3467744" cy="2597150"/>
          </a:xfrm>
        </p:spPr>
      </p:pic>
      <p:sp>
        <p:nvSpPr>
          <p:cNvPr id="6" name="TextBox 5">
            <a:extLst>
              <a:ext uri="{FF2B5EF4-FFF2-40B4-BE49-F238E27FC236}">
                <a16:creationId xmlns:a16="http://schemas.microsoft.com/office/drawing/2014/main" id="{EDEC1295-7B91-4032-9CB6-91FD149EBE9B}"/>
              </a:ext>
            </a:extLst>
          </p:cNvPr>
          <p:cNvSpPr txBox="1"/>
          <p:nvPr/>
        </p:nvSpPr>
        <p:spPr>
          <a:xfrm>
            <a:off x="457199" y="2819400"/>
            <a:ext cx="3124200" cy="3046988"/>
          </a:xfrm>
          <a:prstGeom prst="rect">
            <a:avLst/>
          </a:prstGeom>
          <a:noFill/>
          <a:ln w="41275">
            <a:solidFill>
              <a:srgbClr val="92D050"/>
            </a:solidFill>
          </a:ln>
        </p:spPr>
        <p:txBody>
          <a:bodyPr wrap="square" rtlCol="0">
            <a:spAutoFit/>
          </a:bodyPr>
          <a:lstStyle/>
          <a:p>
            <a:pPr algn="ctr"/>
            <a:r>
              <a:rPr lang="en-US" sz="2400" dirty="0"/>
              <a:t>Use of an Investigational Drug or Biologic under an Emergency Use Authorization</a:t>
            </a:r>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BD73AA94-22EB-4A89-9E67-4A7EFB3774FE}"/>
              </a:ext>
            </a:extLst>
          </p:cNvPr>
          <p:cNvSpPr txBox="1"/>
          <p:nvPr/>
        </p:nvSpPr>
        <p:spPr>
          <a:xfrm>
            <a:off x="5562600" y="2819400"/>
            <a:ext cx="3124200" cy="3046988"/>
          </a:xfrm>
          <a:prstGeom prst="rect">
            <a:avLst/>
          </a:prstGeom>
          <a:noFill/>
          <a:ln w="41275">
            <a:solidFill>
              <a:srgbClr val="FF0000"/>
            </a:solidFill>
          </a:ln>
        </p:spPr>
        <p:txBody>
          <a:bodyPr wrap="square" rtlCol="0">
            <a:spAutoFit/>
          </a:bodyPr>
          <a:lstStyle/>
          <a:p>
            <a:pPr algn="ctr"/>
            <a:r>
              <a:rPr lang="en-US" sz="2400" dirty="0"/>
              <a:t>Use of an Investigational Drug or Biologic under FDA’s Expanded Access Regulations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2295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128A-2D76-4E10-89F2-C89B6B95AAA9}"/>
              </a:ext>
            </a:extLst>
          </p:cNvPr>
          <p:cNvSpPr>
            <a:spLocks noGrp="1"/>
          </p:cNvSpPr>
          <p:nvPr>
            <p:ph type="title"/>
          </p:nvPr>
        </p:nvSpPr>
        <p:spPr/>
        <p:txBody>
          <a:bodyPr/>
          <a:lstStyle/>
          <a:p>
            <a:r>
              <a:rPr lang="en-US" sz="2200" dirty="0"/>
              <a:t>Differences Between Expanded Access -Investigational New Drug Applications (INDs)/Investigational Device Exemptions(IDEs) and </a:t>
            </a:r>
            <a:br>
              <a:rPr lang="en-US" sz="2200" dirty="0"/>
            </a:br>
            <a:r>
              <a:rPr lang="en-US" sz="2200" dirty="0"/>
              <a:t>Emergency Use Authorizations (EUA)</a:t>
            </a:r>
          </a:p>
        </p:txBody>
      </p:sp>
      <p:graphicFrame>
        <p:nvGraphicFramePr>
          <p:cNvPr id="7" name="Content Placeholder 6">
            <a:extLst>
              <a:ext uri="{FF2B5EF4-FFF2-40B4-BE49-F238E27FC236}">
                <a16:creationId xmlns:a16="http://schemas.microsoft.com/office/drawing/2014/main" id="{3F682BEC-B301-4F41-BD6F-6A5B9A90177D}"/>
              </a:ext>
            </a:extLst>
          </p:cNvPr>
          <p:cNvGraphicFramePr>
            <a:graphicFrameLocks noGrp="1"/>
          </p:cNvGraphicFramePr>
          <p:nvPr>
            <p:ph idx="1"/>
            <p:extLst>
              <p:ext uri="{D42A27DB-BD31-4B8C-83A1-F6EECF244321}">
                <p14:modId xmlns:p14="http://schemas.microsoft.com/office/powerpoint/2010/main" val="4109605086"/>
              </p:ext>
            </p:extLst>
          </p:nvPr>
        </p:nvGraphicFramePr>
        <p:xfrm>
          <a:off x="228600" y="1676400"/>
          <a:ext cx="8686800" cy="4870960"/>
        </p:xfrm>
        <a:graphic>
          <a:graphicData uri="http://schemas.openxmlformats.org/drawingml/2006/table">
            <a:tbl>
              <a:tblPr firstRow="1" firstCol="1" bandRow="1"/>
              <a:tblGrid>
                <a:gridCol w="4343400">
                  <a:extLst>
                    <a:ext uri="{9D8B030D-6E8A-4147-A177-3AD203B41FA5}">
                      <a16:colId xmlns:a16="http://schemas.microsoft.com/office/drawing/2014/main" val="1874897549"/>
                    </a:ext>
                  </a:extLst>
                </a:gridCol>
                <a:gridCol w="4343400">
                  <a:extLst>
                    <a:ext uri="{9D8B030D-6E8A-4147-A177-3AD203B41FA5}">
                      <a16:colId xmlns:a16="http://schemas.microsoft.com/office/drawing/2014/main" val="1409476806"/>
                    </a:ext>
                  </a:extLst>
                </a:gridCol>
              </a:tblGrid>
              <a:tr h="381000">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Expanded Access:</a:t>
                      </a:r>
                    </a:p>
                    <a:p>
                      <a:pPr marL="0" marR="0" algn="ctr">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Investigational (IND or 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Emergency Use Authorization (EUA)</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Investigational:  No IND or 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0078129"/>
                  </a:ext>
                </a:extLst>
              </a:tr>
              <a:tr h="1761356">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Description:</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The objective of the IND/IDE is to assess the safety and efficacy of an investigational drug/biologic/device (hereafter “investigational product”) while ensuring that human subjects are protected during the research study of the investigational product. Investigational protocols specify requirements to ensure participant protection and the validity of the data collected during the clinical trial.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Description:</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Congress created the EUA in the Project BioShield Act of 2004 to give the public health system access to a greater range of medical products during a declared emergency. The EUA mechanism provides appropriate participant protections based on the circumstances of the emergency. EUAs are intended to allow for faster use of a product than under an IND/IDE.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862008"/>
                  </a:ext>
                </a:extLst>
              </a:tr>
              <a:tr h="384645">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FDA Approval:</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FDA review and agreement that the expanded access use or protocol may proceed (exception in some circumstances involving emergency use of an unapproved medical device).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FDA Approval: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FDA is required to review and approve the request for EUA.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242869"/>
                  </a:ext>
                </a:extLst>
              </a:tr>
              <a:tr h="384645">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Institutional Review Board (IRB):</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Requires IRB review and approval unless emergency use (notification 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IRB:</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Not applicable - does not require IRB review and approval.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09549"/>
                  </a:ext>
                </a:extLst>
              </a:tr>
              <a:tr h="817808">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Informed Consent:</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Requires written signed and dated informed consent (unless an exception from informed consent applies as per 21 CFR 50.23(c)).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Informed Consent:</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Distribution of information (e.g., fact sheets) for healthcare professionals and recipients that contains information on product safety, available alternative products, and the right to refuse administration of the EUA product is required.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78196"/>
                  </a:ext>
                </a:extLst>
              </a:tr>
            </a:tbl>
          </a:graphicData>
        </a:graphic>
      </p:graphicFrame>
    </p:spTree>
    <p:extLst>
      <p:ext uri="{BB962C8B-B14F-4D97-AF65-F5344CB8AC3E}">
        <p14:creationId xmlns:p14="http://schemas.microsoft.com/office/powerpoint/2010/main" val="4217203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128A-2D76-4E10-89F2-C89B6B95AAA9}"/>
              </a:ext>
            </a:extLst>
          </p:cNvPr>
          <p:cNvSpPr>
            <a:spLocks noGrp="1"/>
          </p:cNvSpPr>
          <p:nvPr>
            <p:ph type="title"/>
          </p:nvPr>
        </p:nvSpPr>
        <p:spPr/>
        <p:txBody>
          <a:bodyPr/>
          <a:lstStyle/>
          <a:p>
            <a:r>
              <a:rPr lang="en-US" sz="2800" dirty="0"/>
              <a:t>Differences Between INDs/IDEs and Emergency Use Authorization (EUA) (cont.)</a:t>
            </a:r>
          </a:p>
        </p:txBody>
      </p:sp>
      <p:graphicFrame>
        <p:nvGraphicFramePr>
          <p:cNvPr id="7" name="Content Placeholder 6">
            <a:extLst>
              <a:ext uri="{FF2B5EF4-FFF2-40B4-BE49-F238E27FC236}">
                <a16:creationId xmlns:a16="http://schemas.microsoft.com/office/drawing/2014/main" id="{3F682BEC-B301-4F41-BD6F-6A5B9A90177D}"/>
              </a:ext>
            </a:extLst>
          </p:cNvPr>
          <p:cNvGraphicFramePr>
            <a:graphicFrameLocks noGrp="1"/>
          </p:cNvGraphicFramePr>
          <p:nvPr>
            <p:ph idx="1"/>
            <p:extLst>
              <p:ext uri="{D42A27DB-BD31-4B8C-83A1-F6EECF244321}">
                <p14:modId xmlns:p14="http://schemas.microsoft.com/office/powerpoint/2010/main" val="2888982653"/>
              </p:ext>
            </p:extLst>
          </p:nvPr>
        </p:nvGraphicFramePr>
        <p:xfrm>
          <a:off x="457200" y="1752601"/>
          <a:ext cx="8077200" cy="3363193"/>
        </p:xfrm>
        <a:graphic>
          <a:graphicData uri="http://schemas.openxmlformats.org/drawingml/2006/table">
            <a:tbl>
              <a:tblPr firstRow="1" firstCol="1" bandRow="1"/>
              <a:tblGrid>
                <a:gridCol w="4038600">
                  <a:extLst>
                    <a:ext uri="{9D8B030D-6E8A-4147-A177-3AD203B41FA5}">
                      <a16:colId xmlns:a16="http://schemas.microsoft.com/office/drawing/2014/main" val="1874897549"/>
                    </a:ext>
                  </a:extLst>
                </a:gridCol>
                <a:gridCol w="4038600">
                  <a:extLst>
                    <a:ext uri="{9D8B030D-6E8A-4147-A177-3AD203B41FA5}">
                      <a16:colId xmlns:a16="http://schemas.microsoft.com/office/drawing/2014/main" val="1409476806"/>
                    </a:ext>
                  </a:extLst>
                </a:gridCol>
              </a:tblGrid>
              <a:tr h="590184">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Investigational Protocols (IND and 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Emergency Use Authorization (EUA)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0078129"/>
                  </a:ext>
                </a:extLst>
              </a:tr>
              <a:tr h="888173">
                <a:tc>
                  <a:txBody>
                    <a:bodyPr/>
                    <a:lstStyle/>
                    <a:p>
                      <a:pPr marL="0" marR="0">
                        <a:lnSpc>
                          <a:spcPct val="107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Recordkeeping &amp; Access: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Requires recordkeeping and access to distribution and administration records.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Recordkeeping &amp; Access: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Recordkeeping and access to product distribution and administration records required at the discretion of the FDA commissioner.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242869"/>
                  </a:ext>
                </a:extLst>
              </a:tr>
              <a:tr h="1740943">
                <a:tc>
                  <a:txBody>
                    <a:bodyPr/>
                    <a:lstStyle/>
                    <a:p>
                      <a:pPr marL="0" marR="0">
                        <a:lnSpc>
                          <a:spcPct val="107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Duration of Approval:</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Length of the clinical investigation or use.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Duration of Approval:</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Up to one year from the date of the declaration of emergency or for as long as the §564 emergency declaration is in effect, whichever is shorter.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09549"/>
                  </a:ext>
                </a:extLst>
              </a:tr>
            </a:tbl>
          </a:graphicData>
        </a:graphic>
      </p:graphicFrame>
    </p:spTree>
    <p:extLst>
      <p:ext uri="{BB962C8B-B14F-4D97-AF65-F5344CB8AC3E}">
        <p14:creationId xmlns:p14="http://schemas.microsoft.com/office/powerpoint/2010/main" val="3574690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8214B7-C7A7-4CDB-913C-B1AE1EBAB216}"/>
              </a:ext>
            </a:extLst>
          </p:cNvPr>
          <p:cNvSpPr txBox="1"/>
          <p:nvPr/>
        </p:nvSpPr>
        <p:spPr>
          <a:xfrm>
            <a:off x="557212" y="742951"/>
            <a:ext cx="2607469" cy="49625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n-ea"/>
                <a:cs typeface="+mn-cs"/>
              </a:rPr>
              <a:t>VHA Directive 1200.08(1)</a:t>
            </a:r>
          </a:p>
        </p:txBody>
      </p:sp>
      <p:pic>
        <p:nvPicPr>
          <p:cNvPr id="4" name="Picture 3">
            <a:extLst>
              <a:ext uri="{FF2B5EF4-FFF2-40B4-BE49-F238E27FC236}">
                <a16:creationId xmlns:a16="http://schemas.microsoft.com/office/drawing/2014/main" id="{620E1187-4BD5-44C8-A2DC-0ED9DAF1F48C}"/>
              </a:ext>
            </a:extLst>
          </p:cNvPr>
          <p:cNvPicPr>
            <a:picLocks noChangeAspect="1"/>
          </p:cNvPicPr>
          <p:nvPr/>
        </p:nvPicPr>
        <p:blipFill>
          <a:blip r:embed="rId3"/>
          <a:stretch>
            <a:fillRect/>
          </a:stretch>
        </p:blipFill>
        <p:spPr>
          <a:xfrm>
            <a:off x="4038600" y="172860"/>
            <a:ext cx="4648200" cy="6512279"/>
          </a:xfrm>
          <a:prstGeom prst="rect">
            <a:avLst/>
          </a:prstGeom>
        </p:spPr>
      </p:pic>
    </p:spTree>
    <p:extLst>
      <p:ext uri="{BB962C8B-B14F-4D97-AF65-F5344CB8AC3E}">
        <p14:creationId xmlns:p14="http://schemas.microsoft.com/office/powerpoint/2010/main" val="505064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Quick Guide to </a:t>
            </a:r>
            <a:br>
              <a:rPr lang="en-US" sz="2800" dirty="0"/>
            </a:br>
            <a:r>
              <a:rPr lang="en-US" sz="2800" dirty="0"/>
              <a:t>VHA Directive 1200.01’s Technical Amendments </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marL="457200" lvl="0" indent="-457200">
              <a:buAutoNum type="arabicPeriod"/>
            </a:pPr>
            <a:r>
              <a:rPr lang="en-US" sz="2400" dirty="0"/>
              <a:t>Revises Institutional Biosafety Committee’s (IBC’s) recertification requirements and removed requirement requiring use of another VA Facility’s IBC to be in the same community as the relying VA Facility to align with the NIH Guidelines. </a:t>
            </a:r>
          </a:p>
          <a:p>
            <a:pPr marL="457200" lvl="0" indent="-457200">
              <a:buAutoNum type="arabicPeriod"/>
            </a:pPr>
            <a:r>
              <a:rPr lang="en-US" sz="2400" dirty="0"/>
              <a:t>Clarifies the SRS liaison member’s status.</a:t>
            </a:r>
          </a:p>
          <a:p>
            <a:pPr marL="457200" lvl="0" indent="-457200">
              <a:buAutoNum type="arabicPeriod"/>
            </a:pPr>
            <a:r>
              <a:rPr lang="en-US" sz="2400" dirty="0"/>
              <a:t>Includes minor word revisions to clarify sentences.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944665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Itemization of Technical Amendments </a:t>
            </a:r>
            <a:br>
              <a:rPr lang="en-US" sz="2800" dirty="0"/>
            </a:br>
            <a:r>
              <a:rPr lang="en-US" sz="2800" dirty="0"/>
              <a:t>Published on January 8, 2021 to </a:t>
            </a:r>
            <a:br>
              <a:rPr lang="en-US" sz="2800" dirty="0"/>
            </a:br>
            <a:r>
              <a:rPr lang="en-US" sz="2800" dirty="0"/>
              <a:t>VHA Directive 1200.08</a:t>
            </a:r>
          </a:p>
        </p:txBody>
      </p:sp>
      <p:sp>
        <p:nvSpPr>
          <p:cNvPr id="6" name="Content Placeholder 5">
            <a:extLst>
              <a:ext uri="{FF2B5EF4-FFF2-40B4-BE49-F238E27FC236}">
                <a16:creationId xmlns:a16="http://schemas.microsoft.com/office/drawing/2014/main" id="{211CD709-C3D9-43C7-A510-7A264A1657D5}"/>
              </a:ext>
            </a:extLst>
          </p:cNvPr>
          <p:cNvSpPr>
            <a:spLocks noGrp="1"/>
          </p:cNvSpPr>
          <p:nvPr>
            <p:ph idx="1"/>
          </p:nvPr>
        </p:nvSpPr>
        <p:spPr>
          <a:xfrm>
            <a:off x="152400" y="1752600"/>
            <a:ext cx="8229600" cy="4190513"/>
          </a:xfrm>
        </p:spPr>
        <p:txBody>
          <a:bodyPr/>
          <a:lstStyle/>
          <a:p>
            <a:pPr marL="0" indent="0">
              <a:buNone/>
            </a:pPr>
            <a:r>
              <a:rPr lang="en-US" sz="1800" b="1" u="sng" dirty="0"/>
              <a:t>Description of Amendment</a:t>
            </a:r>
            <a:r>
              <a:rPr lang="en-US" sz="1800" dirty="0"/>
              <a:t>:  Six revisions are present in the January 8, 2021 technical amendment to VHA Directive 1200.08.  The amendments described in detail in the following tables are summarized as follows with revisions highlighted in red.</a:t>
            </a:r>
          </a:p>
          <a:p>
            <a:pPr lvl="0"/>
            <a:r>
              <a:rPr lang="en-US" sz="1800" u="sng" dirty="0"/>
              <a:t>Paragraph 2</a:t>
            </a:r>
            <a:r>
              <a:rPr lang="en-US" sz="1800" dirty="0"/>
              <a:t>:  Revised summary of changes.</a:t>
            </a:r>
          </a:p>
          <a:p>
            <a:pPr lvl="0"/>
            <a:r>
              <a:rPr lang="en-US" sz="1800" u="sng" dirty="0"/>
              <a:t>Paragraph 5.O.(2)</a:t>
            </a:r>
            <a:r>
              <a:rPr lang="en-US" sz="1800" dirty="0"/>
              <a:t>:  Revised triennial review requirement.</a:t>
            </a:r>
          </a:p>
          <a:p>
            <a:pPr lvl="0"/>
            <a:r>
              <a:rPr lang="en-US" sz="1800" u="sng" dirty="0"/>
              <a:t>Paragraph 6.b.(2)(a)</a:t>
            </a:r>
            <a:r>
              <a:rPr lang="en-US" sz="1800" dirty="0"/>
              <a:t>:  Clarified that liaison member to the Subcommittee on Research Safety (SRS) from the R&amp;D Committee is a non-voting member of SRS.</a:t>
            </a:r>
          </a:p>
          <a:p>
            <a:pPr lvl="0"/>
            <a:r>
              <a:rPr lang="en-US" sz="1800" u="sng" dirty="0"/>
              <a:t>Paragraph 6.c.(1)</a:t>
            </a:r>
            <a:r>
              <a:rPr lang="en-US" sz="1800" dirty="0"/>
              <a:t>:  Clarified the policy by adding the word “any”. </a:t>
            </a:r>
          </a:p>
          <a:p>
            <a:pPr lvl="0"/>
            <a:r>
              <a:rPr lang="en-US" sz="1800" u="sng" dirty="0"/>
              <a:t>Paragraph 6.f.(1)(b)</a:t>
            </a:r>
            <a:r>
              <a:rPr lang="en-US" sz="1800" dirty="0"/>
              <a:t>:  Clarified the policy by using the word “evaluation” instead of “assessment”</a:t>
            </a:r>
          </a:p>
          <a:p>
            <a:pPr lvl="0"/>
            <a:r>
              <a:rPr lang="en-US" sz="1800" u="sng" dirty="0"/>
              <a:t>Paragraph 7.e.(2)</a:t>
            </a:r>
            <a:r>
              <a:rPr lang="en-US" sz="1800" dirty="0"/>
              <a:t>:  Removed the geographic requirement to align with NIH’s removal in the NIH Guidelines for use of external IBCs.  </a:t>
            </a:r>
          </a:p>
          <a:p>
            <a:pPr marL="0" indent="0">
              <a:buNone/>
            </a:pPr>
            <a:endParaRPr lang="en-US" dirty="0"/>
          </a:p>
        </p:txBody>
      </p:sp>
    </p:spTree>
    <p:extLst>
      <p:ext uri="{BB962C8B-B14F-4D97-AF65-F5344CB8AC3E}">
        <p14:creationId xmlns:p14="http://schemas.microsoft.com/office/powerpoint/2010/main" val="1602782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304800" y="269568"/>
            <a:ext cx="8229600" cy="1290637"/>
          </a:xfrm>
        </p:spPr>
        <p:txBody>
          <a:bodyPr/>
          <a:lstStyle/>
          <a:p>
            <a:br>
              <a:rPr lang="en-US" sz="2800" dirty="0"/>
            </a:br>
            <a:r>
              <a:rPr lang="en-US" sz="2800" dirty="0"/>
              <a:t>VHA Directive 1200.08’s Technical Amendments:</a:t>
            </a:r>
            <a:br>
              <a:rPr lang="en-US" sz="2800" dirty="0"/>
            </a:br>
            <a:r>
              <a:rPr lang="en-US" sz="2800" dirty="0"/>
              <a:t>Alignment with Revised NIH Guidelines</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a:xfrm>
            <a:off x="304800" y="1752600"/>
            <a:ext cx="8229600" cy="4190513"/>
          </a:xfrm>
        </p:spPr>
        <p:txBody>
          <a:bodyPr/>
          <a:lstStyle/>
          <a:p>
            <a:r>
              <a:rPr lang="en-US" sz="2000" u="sng" dirty="0"/>
              <a:t>Issue requiring clarification</a:t>
            </a:r>
            <a:r>
              <a:rPr lang="en-US" sz="2000" dirty="0"/>
              <a:t>:  VHA Directive 1200.08 was published on April 19, 24, 2019. The NIH Guidelines for Research Involving Recombinant or Synthetic Nucleic Acid Molecules (NIH Guidelines) were revised on April 26, 2019. </a:t>
            </a:r>
          </a:p>
          <a:p>
            <a:r>
              <a:rPr lang="en-US" sz="2000" u="sng" dirty="0"/>
              <a:t>Resolution</a:t>
            </a:r>
            <a:r>
              <a:rPr lang="en-US" sz="2000" dirty="0"/>
              <a:t>:	</a:t>
            </a:r>
          </a:p>
          <a:p>
            <a:pPr lvl="1"/>
            <a:r>
              <a:rPr lang="en-US" sz="2000" dirty="0"/>
              <a:t>Revised policy to remove the ORD policy requiring a VA Facility to rely upon another VA Facility’s IBC in the same community. </a:t>
            </a:r>
          </a:p>
          <a:p>
            <a:pPr lvl="1"/>
            <a:r>
              <a:rPr lang="en-US" sz="2000" dirty="0"/>
              <a:t>Revised policy requiring IBC annual recertification to periodic review as defined in written policies and procedures. </a:t>
            </a:r>
          </a:p>
          <a:p>
            <a:pPr lvl="1"/>
            <a:r>
              <a:rPr lang="en-US" sz="2000" dirty="0"/>
              <a:t>More technical amendments are pending to align VHA 1200.08.</a:t>
            </a:r>
          </a:p>
          <a:p>
            <a:pPr lvl="1"/>
            <a:r>
              <a:rPr lang="en-US" sz="2000" dirty="0"/>
              <a:t>Applicable amendments</a:t>
            </a:r>
          </a:p>
          <a:p>
            <a:pPr lvl="2"/>
            <a:r>
              <a:rPr lang="en-US" sz="2000" dirty="0"/>
              <a:t>Paragraph 5.O.(2)</a:t>
            </a:r>
          </a:p>
          <a:p>
            <a:pPr lvl="2"/>
            <a:r>
              <a:rPr lang="en-US" sz="2000" dirty="0"/>
              <a:t>Paragraph 7.e.(2)</a:t>
            </a:r>
            <a:endParaRPr lang="en-US" sz="2000" u="sng" dirty="0"/>
          </a:p>
          <a:p>
            <a:pPr marL="457200" lvl="0" indent="-457200">
              <a:buAutoNum type="arabicPeriod"/>
            </a:pPr>
            <a:endParaRPr lang="en-US" sz="2000" b="1" dirty="0"/>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14073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DB79-93D6-4163-B1EB-06BFF2F15DCC}"/>
              </a:ext>
            </a:extLst>
          </p:cNvPr>
          <p:cNvSpPr>
            <a:spLocks noGrp="1"/>
          </p:cNvSpPr>
          <p:nvPr>
            <p:ph type="title"/>
          </p:nvPr>
        </p:nvSpPr>
        <p:spPr/>
        <p:txBody>
          <a:bodyPr/>
          <a:lstStyle/>
          <a:p>
            <a:r>
              <a:rPr lang="en-US" dirty="0"/>
              <a:t>Summary of Technical Amendments: Number</a:t>
            </a:r>
          </a:p>
        </p:txBody>
      </p:sp>
      <p:graphicFrame>
        <p:nvGraphicFramePr>
          <p:cNvPr id="6" name="Content Placeholder 5">
            <a:extLst>
              <a:ext uri="{FF2B5EF4-FFF2-40B4-BE49-F238E27FC236}">
                <a16:creationId xmlns:a16="http://schemas.microsoft.com/office/drawing/2014/main" id="{E804D3AC-AA79-4C0A-89F6-CD7DBF0D6ECF}"/>
              </a:ext>
            </a:extLst>
          </p:cNvPr>
          <p:cNvGraphicFramePr>
            <a:graphicFrameLocks noGrp="1"/>
          </p:cNvGraphicFramePr>
          <p:nvPr>
            <p:ph idx="1"/>
            <p:extLst>
              <p:ext uri="{D42A27DB-BD31-4B8C-83A1-F6EECF244321}">
                <p14:modId xmlns:p14="http://schemas.microsoft.com/office/powerpoint/2010/main" val="3198596398"/>
              </p:ext>
            </p:extLst>
          </p:nvPr>
        </p:nvGraphicFramePr>
        <p:xfrm>
          <a:off x="304800" y="1935162"/>
          <a:ext cx="8458200" cy="4648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909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1200.08’s Technical Amendments:</a:t>
            </a:r>
            <a:br>
              <a:rPr lang="en-US" sz="2800" dirty="0"/>
            </a:br>
            <a:r>
              <a:rPr lang="en-US" sz="2800" dirty="0"/>
              <a:t>SRS Membership </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Issue requiring clarification</a:t>
            </a:r>
            <a:r>
              <a:rPr lang="en-US" sz="2000" dirty="0"/>
              <a:t>:  Confusion exists whether the liaison member from the facility’s R&amp;D Committee Ex-Officio members [of SRS] must include (a) a liaison member from the facility R&amp;D Committee (non-voting)”.</a:t>
            </a:r>
          </a:p>
          <a:p>
            <a:pPr lvl="1"/>
            <a:r>
              <a:rPr lang="en-US" sz="2000" dirty="0"/>
              <a:t>The original policy statement in VHA Directive 1200.08, Paragraph 6.b.(2) regarding the referenced ex-officio member of SRS stated that: “Ex-Officio members [of SRS] must include (a) a liaison member from the facility R&amp;D Committee (non-voting)”.</a:t>
            </a:r>
          </a:p>
          <a:p>
            <a:pPr lvl="1"/>
            <a:r>
              <a:rPr lang="en-US" sz="2000" dirty="0"/>
              <a:t>Multiple queries have been received asking whether the  intent of the policy was for the ex-officio member in Paragraph 6.b.(2) to be voting or non-voting members of SRS based on the placement of the “(non-voting)” phrase. </a:t>
            </a:r>
          </a:p>
          <a:p>
            <a:pPr marL="0" lvl="0" indent="0">
              <a:buNone/>
            </a:pPr>
            <a:endParaRPr lang="en-US" sz="2000" b="1" dirty="0"/>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069245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VHA Directive 1200.08’s Technical Amendments:</a:t>
            </a:r>
            <a:br>
              <a:rPr lang="en-US" sz="2800" dirty="0"/>
            </a:br>
            <a:r>
              <a:rPr lang="en-US" sz="2800" dirty="0"/>
              <a:t>SRS Membership </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r>
              <a:rPr lang="en-US" sz="2000" u="sng" dirty="0"/>
              <a:t>Issue requiring clarification</a:t>
            </a:r>
            <a:r>
              <a:rPr lang="en-US" sz="2000" dirty="0"/>
              <a:t>:  Confusion exists whether the liaison member from the facility’s R&amp;D Committee Ex-Officio members [of SRS] must include (a) a liaison member from the facility R&amp;D Committee (non-voting)”.</a:t>
            </a:r>
          </a:p>
          <a:p>
            <a:r>
              <a:rPr lang="en-US" sz="2000" u="sng" dirty="0"/>
              <a:t>Resolution</a:t>
            </a:r>
            <a:r>
              <a:rPr lang="en-US" sz="2000" dirty="0"/>
              <a:t>:</a:t>
            </a:r>
          </a:p>
          <a:p>
            <a:pPr lvl="1"/>
            <a:r>
              <a:rPr lang="en-US" sz="2000" dirty="0"/>
              <a:t>Revised policy to clarify that the liaison member to the SRS from the R&amp;D Committee will be a non-voting member of SRS.  It is an ex-officio role. </a:t>
            </a:r>
          </a:p>
          <a:p>
            <a:pPr lvl="1"/>
            <a:r>
              <a:rPr lang="en-US" sz="2000" dirty="0"/>
              <a:t>Applicable amendment</a:t>
            </a:r>
          </a:p>
          <a:p>
            <a:pPr lvl="2"/>
            <a:r>
              <a:rPr lang="en-US" sz="2000" dirty="0"/>
              <a:t>Paragraph 6.b.(2)(a)</a:t>
            </a:r>
          </a:p>
          <a:p>
            <a:pPr lvl="2"/>
            <a:endParaRPr lang="en-US" sz="1800" b="1" dirty="0"/>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2983967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9586-B73C-4AE0-B047-BE2023D1F7D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CEB65FD-AB81-418C-A4E3-8250D54AD72B}"/>
              </a:ext>
            </a:extLst>
          </p:cNvPr>
          <p:cNvSpPr>
            <a:spLocks noGrp="1"/>
          </p:cNvSpPr>
          <p:nvPr>
            <p:ph idx="1"/>
          </p:nvPr>
        </p:nvSpPr>
        <p:spPr/>
        <p:txBody>
          <a:bodyPr/>
          <a:lstStyle/>
          <a:p>
            <a:r>
              <a:rPr lang="en-US" dirty="0"/>
              <a:t>Technical amendments do not substantially change existing </a:t>
            </a:r>
            <a:r>
              <a:rPr lang="en-US" dirty="0" err="1"/>
              <a:t>policy,but</a:t>
            </a:r>
            <a:r>
              <a:rPr lang="en-US" dirty="0"/>
              <a:t> are intended to clarify existing policy or remove policy that has never been implemented.</a:t>
            </a:r>
          </a:p>
          <a:p>
            <a:r>
              <a:rPr lang="en-US" dirty="0"/>
              <a:t>Expect additional technical amendments in the future to clarify existing policies, but major revisions in VHA Directives 1200.01 and 1200.05 are already planned. </a:t>
            </a:r>
          </a:p>
          <a:p>
            <a:endParaRPr lang="en-US" dirty="0"/>
          </a:p>
        </p:txBody>
      </p:sp>
    </p:spTree>
    <p:extLst>
      <p:ext uri="{BB962C8B-B14F-4D97-AF65-F5344CB8AC3E}">
        <p14:creationId xmlns:p14="http://schemas.microsoft.com/office/powerpoint/2010/main" val="3864519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34099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838598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C648-2108-4440-8944-4F7B4A1DEC6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B090C7A-C72E-4CB0-8DFA-159806A2DD5D}"/>
              </a:ext>
            </a:extLst>
          </p:cNvPr>
          <p:cNvSpPr>
            <a:spLocks noGrp="1"/>
          </p:cNvSpPr>
          <p:nvPr>
            <p:ph idx="1"/>
          </p:nvPr>
        </p:nvSpPr>
        <p:spPr/>
        <p:txBody>
          <a:bodyPr/>
          <a:lstStyle/>
          <a:p>
            <a:r>
              <a:rPr lang="en-US" sz="2000" dirty="0">
                <a:hlinkClick r:id="rId2"/>
              </a:rPr>
              <a:t>Description of Amendment #1 (January 8, 2021) to VHA Directive 1200.01: Research and Development Committee</a:t>
            </a:r>
            <a:endParaRPr lang="en-US" sz="2000" dirty="0"/>
          </a:p>
          <a:p>
            <a:r>
              <a:rPr lang="en-US" sz="2000" dirty="0">
                <a:hlinkClick r:id="rId3"/>
              </a:rPr>
              <a:t>Description of Amendment #2 (January 8, 2021) to VHA Directive 1200.05 (va.gov)</a:t>
            </a:r>
            <a:endParaRPr lang="en-US" sz="2000" dirty="0"/>
          </a:p>
          <a:p>
            <a:r>
              <a:rPr lang="en-US" sz="2000" dirty="0">
                <a:hlinkClick r:id="rId4"/>
              </a:rPr>
              <a:t>Description of Amendment #1 (January 8, 2021) to VHA Directive 1200.08 (va.gov)</a:t>
            </a:r>
            <a:endParaRPr lang="en-US" sz="2000" dirty="0"/>
          </a:p>
          <a:p>
            <a:r>
              <a:rPr lang="en-US" sz="2000" u="sng" dirty="0">
                <a:hlinkClick r:id="rId5"/>
              </a:rPr>
              <a:t>Memorandum from the DEAN-DUSH: Delay in Implementation of VHA Directive 1200.01 Policies for Three Specific Areas until January 31, 2021</a:t>
            </a:r>
            <a:r>
              <a:rPr lang="en-US" sz="2000" dirty="0"/>
              <a:t> (July 29, 2020)</a:t>
            </a:r>
          </a:p>
          <a:p>
            <a:r>
              <a:rPr lang="en-US" sz="2000" dirty="0">
                <a:hlinkClick r:id="rId6"/>
              </a:rPr>
              <a:t>VHA Publications (va.gov)</a:t>
            </a:r>
            <a:r>
              <a:rPr lang="en-US" sz="2000" dirty="0"/>
              <a:t>: Directives</a:t>
            </a:r>
          </a:p>
          <a:p>
            <a:r>
              <a:rPr lang="en-US" sz="2000" dirty="0">
                <a:hlinkClick r:id="rId7"/>
              </a:rPr>
              <a:t>ORD Toolkits (va.gov)</a:t>
            </a:r>
            <a:endParaRPr lang="en-US" sz="2000" dirty="0"/>
          </a:p>
        </p:txBody>
      </p:sp>
    </p:spTree>
    <p:extLst>
      <p:ext uri="{BB962C8B-B14F-4D97-AF65-F5344CB8AC3E}">
        <p14:creationId xmlns:p14="http://schemas.microsoft.com/office/powerpoint/2010/main" val="1371945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C648-2108-4440-8944-4F7B4A1DEC6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B090C7A-C72E-4CB0-8DFA-159806A2DD5D}"/>
              </a:ext>
            </a:extLst>
          </p:cNvPr>
          <p:cNvSpPr>
            <a:spLocks noGrp="1"/>
          </p:cNvSpPr>
          <p:nvPr>
            <p:ph idx="1"/>
          </p:nvPr>
        </p:nvSpPr>
        <p:spPr/>
        <p:txBody>
          <a:bodyPr/>
          <a:lstStyle/>
          <a:p>
            <a:r>
              <a:rPr lang="en-US" dirty="0">
                <a:hlinkClick r:id="rId2"/>
              </a:rPr>
              <a:t>NIH Guidelines for Research Involving Recombinant or Synthetic Nucleic Acid Molecules (NIH Guidelines) - April 2019 </a:t>
            </a:r>
            <a:endParaRPr lang="en-US" dirty="0"/>
          </a:p>
          <a:p>
            <a:r>
              <a:rPr lang="en-US" dirty="0">
                <a:hlinkClick r:id="rId3"/>
              </a:rPr>
              <a:t>ORD’s Technology Transfer Program: Forms, Templates and Model Agreements (va.gov)</a:t>
            </a:r>
            <a:endParaRPr lang="en-US" dirty="0"/>
          </a:p>
          <a:p>
            <a:endParaRPr lang="en-US" dirty="0"/>
          </a:p>
        </p:txBody>
      </p:sp>
    </p:spTree>
    <p:extLst>
      <p:ext uri="{BB962C8B-B14F-4D97-AF65-F5344CB8AC3E}">
        <p14:creationId xmlns:p14="http://schemas.microsoft.com/office/powerpoint/2010/main" val="3537184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5867-FC9F-4612-BBA8-011A626A1F7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018DF0BE-AC0E-48E2-BBE9-81CBFAE4E408}"/>
              </a:ext>
            </a:extLst>
          </p:cNvPr>
          <p:cNvSpPr>
            <a:spLocks noGrp="1"/>
          </p:cNvSpPr>
          <p:nvPr>
            <p:ph idx="1"/>
          </p:nvPr>
        </p:nvSpPr>
        <p:spPr/>
        <p:txBody>
          <a:bodyPr/>
          <a:lstStyle/>
          <a:p>
            <a:pPr marL="457200" indent="-457200"/>
            <a:r>
              <a:rPr lang="en-US" sz="2400" dirty="0"/>
              <a:t>A recording of this session and the associated handouts will be available on ORPP&amp;E’s Education and Training website approximately one-week post-webinar</a:t>
            </a:r>
          </a:p>
          <a:p>
            <a:pPr marL="457200" indent="-457200"/>
            <a:r>
              <a:rPr lang="en-US" sz="2400" dirty="0"/>
              <a:t>An archive of all ORPP&amp;E-hosted webinars can be found here:  </a:t>
            </a:r>
            <a:r>
              <a:rPr lang="en-US" sz="2400" dirty="0">
                <a:hlinkClick r:id="rId2"/>
              </a:rPr>
              <a:t>https://www.research.va.gov/programs/orppe/education/webinars/archives.cfm</a:t>
            </a:r>
            <a:endParaRPr lang="en-US" sz="2400" dirty="0"/>
          </a:p>
        </p:txBody>
      </p:sp>
    </p:spTree>
    <p:extLst>
      <p:ext uri="{BB962C8B-B14F-4D97-AF65-F5344CB8AC3E}">
        <p14:creationId xmlns:p14="http://schemas.microsoft.com/office/powerpoint/2010/main" val="224576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EAF4-C0EE-4E64-8654-623CFAEE8881}"/>
              </a:ext>
            </a:extLst>
          </p:cNvPr>
          <p:cNvSpPr>
            <a:spLocks noGrp="1"/>
          </p:cNvSpPr>
          <p:nvPr>
            <p:ph type="title"/>
          </p:nvPr>
        </p:nvSpPr>
        <p:spPr/>
        <p:txBody>
          <a:bodyPr/>
          <a:lstStyle/>
          <a:p>
            <a:r>
              <a:rPr lang="en-US" dirty="0"/>
              <a:t>Primary Purpose of Recently Issued Technical Amendments</a:t>
            </a:r>
          </a:p>
        </p:txBody>
      </p:sp>
      <p:sp>
        <p:nvSpPr>
          <p:cNvPr id="3" name="Content Placeholder 2">
            <a:extLst>
              <a:ext uri="{FF2B5EF4-FFF2-40B4-BE49-F238E27FC236}">
                <a16:creationId xmlns:a16="http://schemas.microsoft.com/office/drawing/2014/main" id="{C507DD29-7CAD-4B02-8382-BCDFCB338AC7}"/>
              </a:ext>
            </a:extLst>
          </p:cNvPr>
          <p:cNvSpPr>
            <a:spLocks noGrp="1"/>
          </p:cNvSpPr>
          <p:nvPr>
            <p:ph idx="1"/>
          </p:nvPr>
        </p:nvSpPr>
        <p:spPr>
          <a:xfrm>
            <a:off x="489857" y="1648163"/>
            <a:ext cx="8229600" cy="4190513"/>
          </a:xfrm>
        </p:spPr>
        <p:txBody>
          <a:bodyPr/>
          <a:lstStyle/>
          <a:p>
            <a:pPr marL="0" indent="0">
              <a:buNone/>
            </a:pPr>
            <a:r>
              <a:rPr lang="en-US" dirty="0"/>
              <a:t> </a:t>
            </a:r>
          </a:p>
        </p:txBody>
      </p:sp>
      <p:sp>
        <p:nvSpPr>
          <p:cNvPr id="4" name="Flowchart: Off-page Connector 3">
            <a:extLst>
              <a:ext uri="{FF2B5EF4-FFF2-40B4-BE49-F238E27FC236}">
                <a16:creationId xmlns:a16="http://schemas.microsoft.com/office/drawing/2014/main" id="{91F826AE-1472-427A-BCF7-09D1D2E9B7FE}"/>
              </a:ext>
            </a:extLst>
          </p:cNvPr>
          <p:cNvSpPr/>
          <p:nvPr/>
        </p:nvSpPr>
        <p:spPr>
          <a:xfrm rot="10800000">
            <a:off x="457200" y="1648163"/>
            <a:ext cx="2612570" cy="4752636"/>
          </a:xfrm>
          <a:prstGeom prst="flowChartOffpage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7" name="Flowchart: Off-page Connector 6">
            <a:extLst>
              <a:ext uri="{FF2B5EF4-FFF2-40B4-BE49-F238E27FC236}">
                <a16:creationId xmlns:a16="http://schemas.microsoft.com/office/drawing/2014/main" id="{20FC9757-EFB4-4E9F-A7C4-7DFBE012CDF5}"/>
              </a:ext>
            </a:extLst>
          </p:cNvPr>
          <p:cNvSpPr/>
          <p:nvPr/>
        </p:nvSpPr>
        <p:spPr>
          <a:xfrm rot="10800000">
            <a:off x="3069771" y="1648163"/>
            <a:ext cx="2547256" cy="4752636"/>
          </a:xfrm>
          <a:prstGeom prst="flowChartOffpageConnecto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lowchart: Off-page Connector 7">
            <a:extLst>
              <a:ext uri="{FF2B5EF4-FFF2-40B4-BE49-F238E27FC236}">
                <a16:creationId xmlns:a16="http://schemas.microsoft.com/office/drawing/2014/main" id="{E822E37C-B15D-46F0-BD59-A0C949ADF48E}"/>
              </a:ext>
            </a:extLst>
          </p:cNvPr>
          <p:cNvSpPr/>
          <p:nvPr/>
        </p:nvSpPr>
        <p:spPr>
          <a:xfrm rot="10800000">
            <a:off x="5617027" y="1648161"/>
            <a:ext cx="2547257" cy="4752637"/>
          </a:xfrm>
          <a:prstGeom prst="flowChartOffpageConnector">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1AD5A5C-6E29-49E4-B1FA-95F599D456B5}"/>
              </a:ext>
            </a:extLst>
          </p:cNvPr>
          <p:cNvSpPr txBox="1"/>
          <p:nvPr/>
        </p:nvSpPr>
        <p:spPr>
          <a:xfrm>
            <a:off x="729343" y="3485119"/>
            <a:ext cx="2133600" cy="2308324"/>
          </a:xfrm>
          <a:prstGeom prst="rect">
            <a:avLst/>
          </a:prstGeom>
          <a:noFill/>
        </p:spPr>
        <p:txBody>
          <a:bodyPr wrap="square" rtlCol="0">
            <a:spAutoFit/>
          </a:bodyPr>
          <a:lstStyle/>
          <a:p>
            <a:r>
              <a:rPr lang="en-US" sz="2400" dirty="0">
                <a:solidFill>
                  <a:schemeClr val="bg1"/>
                </a:solidFill>
              </a:rPr>
              <a:t>Resolution of issues related to the discretionary hold on three policy areas </a:t>
            </a:r>
          </a:p>
        </p:txBody>
      </p:sp>
      <p:sp>
        <p:nvSpPr>
          <p:cNvPr id="10" name="TextBox 9">
            <a:extLst>
              <a:ext uri="{FF2B5EF4-FFF2-40B4-BE49-F238E27FC236}">
                <a16:creationId xmlns:a16="http://schemas.microsoft.com/office/drawing/2014/main" id="{83E2F52F-43CD-41F3-9B00-CCF84F682BCD}"/>
              </a:ext>
            </a:extLst>
          </p:cNvPr>
          <p:cNvSpPr txBox="1"/>
          <p:nvPr/>
        </p:nvSpPr>
        <p:spPr>
          <a:xfrm>
            <a:off x="3356880" y="3426163"/>
            <a:ext cx="2133600" cy="2677656"/>
          </a:xfrm>
          <a:prstGeom prst="rect">
            <a:avLst/>
          </a:prstGeom>
          <a:noFill/>
        </p:spPr>
        <p:txBody>
          <a:bodyPr wrap="square" rtlCol="0">
            <a:spAutoFit/>
          </a:bodyPr>
          <a:lstStyle/>
          <a:p>
            <a:r>
              <a:rPr lang="en-US" sz="2400" dirty="0">
                <a:solidFill>
                  <a:schemeClr val="bg1"/>
                </a:solidFill>
              </a:rPr>
              <a:t>Reinforcement that</a:t>
            </a:r>
          </a:p>
          <a:p>
            <a:r>
              <a:rPr lang="en-US" sz="2400" dirty="0">
                <a:solidFill>
                  <a:schemeClr val="bg1"/>
                </a:solidFill>
              </a:rPr>
              <a:t>prospective IRB approval is not required for emergency use of a test article</a:t>
            </a:r>
          </a:p>
        </p:txBody>
      </p:sp>
      <p:sp>
        <p:nvSpPr>
          <p:cNvPr id="11" name="TextBox 10">
            <a:extLst>
              <a:ext uri="{FF2B5EF4-FFF2-40B4-BE49-F238E27FC236}">
                <a16:creationId xmlns:a16="http://schemas.microsoft.com/office/drawing/2014/main" id="{69987F7C-554D-4EF0-9B7D-29A50012D419}"/>
              </a:ext>
            </a:extLst>
          </p:cNvPr>
          <p:cNvSpPr txBox="1"/>
          <p:nvPr/>
        </p:nvSpPr>
        <p:spPr>
          <a:xfrm>
            <a:off x="5877598" y="3439886"/>
            <a:ext cx="2133600" cy="3046988"/>
          </a:xfrm>
          <a:prstGeom prst="rect">
            <a:avLst/>
          </a:prstGeom>
          <a:noFill/>
        </p:spPr>
        <p:txBody>
          <a:bodyPr wrap="square" rtlCol="0">
            <a:spAutoFit/>
          </a:bodyPr>
          <a:lstStyle/>
          <a:p>
            <a:r>
              <a:rPr lang="en-US" sz="2400" dirty="0">
                <a:solidFill>
                  <a:schemeClr val="bg1"/>
                </a:solidFill>
              </a:rPr>
              <a:t>Alignment with NIH Guidelines for Research Involving Recombinant or Synthetic Nucleic Acid Molecules</a:t>
            </a:r>
          </a:p>
        </p:txBody>
      </p:sp>
      <p:sp>
        <p:nvSpPr>
          <p:cNvPr id="13" name="TextBox 12">
            <a:extLst>
              <a:ext uri="{FF2B5EF4-FFF2-40B4-BE49-F238E27FC236}">
                <a16:creationId xmlns:a16="http://schemas.microsoft.com/office/drawing/2014/main" id="{13BC776E-2442-4A2D-A065-71298D4EAC4D}"/>
              </a:ext>
            </a:extLst>
          </p:cNvPr>
          <p:cNvSpPr txBox="1"/>
          <p:nvPr/>
        </p:nvSpPr>
        <p:spPr>
          <a:xfrm>
            <a:off x="329292" y="2485779"/>
            <a:ext cx="2868386" cy="954107"/>
          </a:xfrm>
          <a:prstGeom prst="rect">
            <a:avLst/>
          </a:prstGeom>
          <a:noFill/>
        </p:spPr>
        <p:txBody>
          <a:bodyPr wrap="square" rtlCol="0">
            <a:spAutoFit/>
          </a:bodyPr>
          <a:lstStyle/>
          <a:p>
            <a:pPr algn="ctr"/>
            <a:r>
              <a:rPr lang="en-US" sz="2800" b="1" u="sng" dirty="0">
                <a:solidFill>
                  <a:schemeClr val="bg1"/>
                </a:solidFill>
              </a:rPr>
              <a:t>VHA DIRECTIVE 1200.01</a:t>
            </a:r>
          </a:p>
        </p:txBody>
      </p:sp>
      <p:sp>
        <p:nvSpPr>
          <p:cNvPr id="14" name="TextBox 13">
            <a:extLst>
              <a:ext uri="{FF2B5EF4-FFF2-40B4-BE49-F238E27FC236}">
                <a16:creationId xmlns:a16="http://schemas.microsoft.com/office/drawing/2014/main" id="{EAB315C8-BC21-4D0C-9955-9B6872ACE7E5}"/>
              </a:ext>
            </a:extLst>
          </p:cNvPr>
          <p:cNvSpPr txBox="1"/>
          <p:nvPr/>
        </p:nvSpPr>
        <p:spPr>
          <a:xfrm>
            <a:off x="2909206" y="2474893"/>
            <a:ext cx="2868386" cy="954107"/>
          </a:xfrm>
          <a:prstGeom prst="rect">
            <a:avLst/>
          </a:prstGeom>
          <a:noFill/>
        </p:spPr>
        <p:txBody>
          <a:bodyPr wrap="square" rtlCol="0">
            <a:spAutoFit/>
          </a:bodyPr>
          <a:lstStyle/>
          <a:p>
            <a:pPr algn="ctr"/>
            <a:r>
              <a:rPr lang="en-US" sz="2800" b="1" u="sng" dirty="0">
                <a:solidFill>
                  <a:schemeClr val="bg1"/>
                </a:solidFill>
              </a:rPr>
              <a:t>VHA DIRECTIVE 1200.05</a:t>
            </a:r>
          </a:p>
        </p:txBody>
      </p:sp>
      <p:sp>
        <p:nvSpPr>
          <p:cNvPr id="15" name="TextBox 14">
            <a:extLst>
              <a:ext uri="{FF2B5EF4-FFF2-40B4-BE49-F238E27FC236}">
                <a16:creationId xmlns:a16="http://schemas.microsoft.com/office/drawing/2014/main" id="{5F9FAD3E-6D7D-4B38-8A5E-81836D9AF562}"/>
              </a:ext>
            </a:extLst>
          </p:cNvPr>
          <p:cNvSpPr txBox="1"/>
          <p:nvPr/>
        </p:nvSpPr>
        <p:spPr>
          <a:xfrm>
            <a:off x="5456463" y="2417496"/>
            <a:ext cx="2868386" cy="954107"/>
          </a:xfrm>
          <a:prstGeom prst="rect">
            <a:avLst/>
          </a:prstGeom>
          <a:noFill/>
        </p:spPr>
        <p:txBody>
          <a:bodyPr wrap="square" rtlCol="0">
            <a:spAutoFit/>
          </a:bodyPr>
          <a:lstStyle/>
          <a:p>
            <a:pPr algn="ctr"/>
            <a:r>
              <a:rPr lang="en-US" sz="2800" b="1" u="sng" dirty="0">
                <a:solidFill>
                  <a:schemeClr val="bg1"/>
                </a:solidFill>
              </a:rPr>
              <a:t>VHA DIRECTIVE 1200.08</a:t>
            </a:r>
          </a:p>
        </p:txBody>
      </p:sp>
    </p:spTree>
    <p:extLst>
      <p:ext uri="{BB962C8B-B14F-4D97-AF65-F5344CB8AC3E}">
        <p14:creationId xmlns:p14="http://schemas.microsoft.com/office/powerpoint/2010/main" val="285725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8214B7-C7A7-4CDB-913C-B1AE1EBAB216}"/>
              </a:ext>
            </a:extLst>
          </p:cNvPr>
          <p:cNvSpPr txBox="1"/>
          <p:nvPr/>
        </p:nvSpPr>
        <p:spPr>
          <a:xfrm>
            <a:off x="557212" y="742951"/>
            <a:ext cx="2607469" cy="496252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200" b="0" i="0" u="none" strike="noStrike" kern="1200" cap="none" spc="0" normalizeH="0" baseline="0" noProof="0" dirty="0">
                <a:ln>
                  <a:noFill/>
                </a:ln>
                <a:solidFill>
                  <a:srgbClr val="FFFFFF"/>
                </a:solidFill>
                <a:effectLst/>
                <a:uLnTx/>
                <a:uFillTx/>
                <a:latin typeface="+mj-lt"/>
                <a:ea typeface="+mj-ea"/>
                <a:cs typeface="+mj-cs"/>
              </a:rPr>
              <a:t>VHA Directive 1200.01(1)</a:t>
            </a:r>
          </a:p>
        </p:txBody>
      </p:sp>
      <p:pic>
        <p:nvPicPr>
          <p:cNvPr id="7" name="Picture 6">
            <a:extLst>
              <a:ext uri="{FF2B5EF4-FFF2-40B4-BE49-F238E27FC236}">
                <a16:creationId xmlns:a16="http://schemas.microsoft.com/office/drawing/2014/main" id="{98227F88-F5C2-40E2-98D3-98557E3F0509}"/>
              </a:ext>
            </a:extLst>
          </p:cNvPr>
          <p:cNvPicPr>
            <a:picLocks noChangeAspect="1"/>
          </p:cNvPicPr>
          <p:nvPr/>
        </p:nvPicPr>
        <p:blipFill>
          <a:blip r:embed="rId3"/>
          <a:stretch>
            <a:fillRect/>
          </a:stretch>
        </p:blipFill>
        <p:spPr>
          <a:xfrm>
            <a:off x="4007382" y="492573"/>
            <a:ext cx="4631126" cy="5880796"/>
          </a:xfrm>
          <a:prstGeom prst="rect">
            <a:avLst/>
          </a:prstGeom>
        </p:spPr>
      </p:pic>
    </p:spTree>
    <p:extLst>
      <p:ext uri="{BB962C8B-B14F-4D97-AF65-F5344CB8AC3E}">
        <p14:creationId xmlns:p14="http://schemas.microsoft.com/office/powerpoint/2010/main" val="91571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a:xfrm>
            <a:off x="424543" y="228600"/>
            <a:ext cx="8229600" cy="1290637"/>
          </a:xfrm>
        </p:spPr>
        <p:txBody>
          <a:bodyPr/>
          <a:lstStyle/>
          <a:p>
            <a:r>
              <a:rPr lang="en-US" sz="2800" dirty="0"/>
              <a:t>Quick Guide for</a:t>
            </a:r>
            <a:br>
              <a:rPr lang="en-US" sz="2800" dirty="0"/>
            </a:br>
            <a:r>
              <a:rPr lang="en-US" sz="2800" dirty="0"/>
              <a:t>VHA Directive 1200.01’s Technical Amendments </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p:txBody>
          <a:bodyPr/>
          <a:lstStyle/>
          <a:p>
            <a:pPr marL="0" lvl="0" indent="0">
              <a:buNone/>
            </a:pPr>
            <a:r>
              <a:rPr lang="en-US" sz="2000" dirty="0"/>
              <a:t>1.	Clarifies that R&amp;D Committee review and approval does not occur for emergency use of a test article.</a:t>
            </a:r>
          </a:p>
          <a:p>
            <a:pPr marL="0" lvl="0" indent="0">
              <a:buNone/>
            </a:pPr>
            <a:r>
              <a:rPr lang="en-US" sz="2000" dirty="0"/>
              <a:t>2.	Expands use of designated review process for expanded access 	activities.</a:t>
            </a:r>
          </a:p>
          <a:p>
            <a:pPr marL="0" lvl="0" indent="0">
              <a:buNone/>
            </a:pPr>
            <a:r>
              <a:rPr lang="en-US" sz="2000" dirty="0"/>
              <a:t>3.	Eliminates requirement for continuing review of exempt research 	activities.</a:t>
            </a:r>
          </a:p>
          <a:p>
            <a:pPr marL="0" lvl="0" indent="0">
              <a:buNone/>
            </a:pPr>
            <a:r>
              <a:rPr lang="en-US" sz="2000" dirty="0"/>
              <a:t>4.	Clarifies ISSO and PO reviews of VA research activities.</a:t>
            </a:r>
          </a:p>
          <a:p>
            <a:pPr marL="0" lvl="0" indent="0">
              <a:buNone/>
            </a:pPr>
            <a:r>
              <a:rPr lang="en-US" sz="2000" dirty="0"/>
              <a:t>5.	Eliminates requirements for establishment of R&amp;D Conflict of 	Interest Committee to review the OGE Form 450 Alternative – VA, 	Research Financial Conflict of Interest Statement.</a:t>
            </a:r>
          </a:p>
          <a:p>
            <a:pPr marL="0" lvl="0" indent="0" algn="ctr">
              <a:buNone/>
            </a:pPr>
            <a:r>
              <a:rPr lang="en-US" sz="2000" dirty="0"/>
              <a:t>    </a:t>
            </a:r>
            <a:r>
              <a:rPr lang="en-US" sz="2000" b="1" dirty="0">
                <a:solidFill>
                  <a:srgbClr val="FF0000"/>
                </a:solidFill>
              </a:rPr>
              <a:t>*Do not make the interpretation that elimination of ORD policy negates VA Investigator’s completion of                      OGE Form 450 Alternative-VA.</a:t>
            </a:r>
          </a:p>
          <a:p>
            <a:pPr marL="0" lvl="0" indent="0">
              <a:buNone/>
            </a:pPr>
            <a:r>
              <a:rPr lang="en-US" sz="2000" dirty="0"/>
              <a:t>      </a:t>
            </a:r>
          </a:p>
          <a:p>
            <a:pPr lvl="0"/>
            <a:endParaRPr lang="en-US" sz="2000" u="sng" dirty="0"/>
          </a:p>
          <a:p>
            <a:pPr lvl="0"/>
            <a:endParaRPr lang="en-US" sz="2000" u="sng" dirty="0"/>
          </a:p>
          <a:p>
            <a:pPr lvl="0"/>
            <a:endParaRPr lang="en-US" sz="2000" u="sng" dirty="0"/>
          </a:p>
        </p:txBody>
      </p:sp>
    </p:spTree>
    <p:extLst>
      <p:ext uri="{BB962C8B-B14F-4D97-AF65-F5344CB8AC3E}">
        <p14:creationId xmlns:p14="http://schemas.microsoft.com/office/powerpoint/2010/main" val="142588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F513-2224-455A-A266-8EF0CE9F10B5}"/>
              </a:ext>
            </a:extLst>
          </p:cNvPr>
          <p:cNvSpPr>
            <a:spLocks noGrp="1"/>
          </p:cNvSpPr>
          <p:nvPr>
            <p:ph type="title"/>
          </p:nvPr>
        </p:nvSpPr>
        <p:spPr/>
        <p:txBody>
          <a:bodyPr/>
          <a:lstStyle/>
          <a:p>
            <a:r>
              <a:rPr lang="en-US" sz="2800" dirty="0"/>
              <a:t>Itemization of Technical Amendments Published on January 8, 2021 to </a:t>
            </a:r>
            <a:br>
              <a:rPr lang="en-US" sz="2800" dirty="0"/>
            </a:br>
            <a:r>
              <a:rPr lang="en-US" sz="2800" dirty="0"/>
              <a:t>VHA Directive 1200.01</a:t>
            </a:r>
          </a:p>
        </p:txBody>
      </p:sp>
      <p:sp>
        <p:nvSpPr>
          <p:cNvPr id="3" name="Content Placeholder 2">
            <a:extLst>
              <a:ext uri="{FF2B5EF4-FFF2-40B4-BE49-F238E27FC236}">
                <a16:creationId xmlns:a16="http://schemas.microsoft.com/office/drawing/2014/main" id="{8C59B934-4EE0-42FD-8D65-6BAD2FA8ECF4}"/>
              </a:ext>
            </a:extLst>
          </p:cNvPr>
          <p:cNvSpPr>
            <a:spLocks noGrp="1"/>
          </p:cNvSpPr>
          <p:nvPr>
            <p:ph idx="1"/>
          </p:nvPr>
        </p:nvSpPr>
        <p:spPr>
          <a:xfrm>
            <a:off x="228600" y="1828800"/>
            <a:ext cx="8229600" cy="4190513"/>
          </a:xfrm>
        </p:spPr>
        <p:txBody>
          <a:bodyPr/>
          <a:lstStyle/>
          <a:p>
            <a:pPr marL="0" indent="0">
              <a:buNone/>
            </a:pPr>
            <a:r>
              <a:rPr lang="en-US" sz="1800" b="1" u="sng" dirty="0"/>
              <a:t>Description of Amendment</a:t>
            </a:r>
            <a:r>
              <a:rPr lang="en-US" sz="1800" dirty="0"/>
              <a:t>:  Eleven revisions are present in the January 8, 2021 technical amendment to VHA Directive 1200.01.  The amendments described in detail in the following tables are summarized as follows with revisions highlighted in red.</a:t>
            </a:r>
          </a:p>
          <a:p>
            <a:pPr lvl="0"/>
            <a:r>
              <a:rPr lang="en-US" sz="1800" u="sng" dirty="0"/>
              <a:t>Paragraph 2</a:t>
            </a:r>
            <a:r>
              <a:rPr lang="en-US" sz="1800" dirty="0"/>
              <a:t>:  Revised summary of changes.</a:t>
            </a:r>
          </a:p>
          <a:p>
            <a:pPr lvl="0"/>
            <a:r>
              <a:rPr lang="en-US" sz="1800" u="sng" dirty="0"/>
              <a:t>Paragraph 3.f</a:t>
            </a:r>
            <a:r>
              <a:rPr lang="en-US" sz="1800" dirty="0"/>
              <a:t>:   Added a “Note” to the definition of VA research to state that emergency use of a test article is VA research even though it does not require R&amp;D Committee approval.</a:t>
            </a:r>
          </a:p>
          <a:p>
            <a:pPr lvl="0"/>
            <a:r>
              <a:rPr lang="en-US" sz="1800" u="sng" dirty="0"/>
              <a:t>Paragraph 4:</a:t>
            </a:r>
            <a:r>
              <a:rPr lang="en-US" sz="1800" dirty="0"/>
              <a:t>  Clarified the “Scope” to state that R&amp;D Committee approval is not required for emergency use of a test article.  </a:t>
            </a:r>
          </a:p>
          <a:p>
            <a:pPr lvl="0"/>
            <a:r>
              <a:rPr lang="en-US" sz="1800" u="sng" dirty="0"/>
              <a:t>Paragraph 5.h.(6)</a:t>
            </a:r>
            <a:r>
              <a:rPr lang="en-US" sz="1800" dirty="0"/>
              <a:t>:  Removed the requirement that all research requires Privacy Officer review and clarified the scope of the ISSO review.</a:t>
            </a:r>
          </a:p>
          <a:p>
            <a:pPr lvl="0"/>
            <a:r>
              <a:rPr lang="en-US" sz="1800" u="sng" dirty="0"/>
              <a:t>Paragraph 5.j</a:t>
            </a:r>
            <a:r>
              <a:rPr lang="en-US" sz="1800" dirty="0"/>
              <a:t>:  Clarified the ISSO review.  </a:t>
            </a:r>
          </a:p>
          <a:p>
            <a:pPr marL="0" indent="0">
              <a:buNone/>
            </a:pPr>
            <a:endParaRPr lang="en-US" dirty="0"/>
          </a:p>
        </p:txBody>
      </p:sp>
    </p:spTree>
    <p:extLst>
      <p:ext uri="{BB962C8B-B14F-4D97-AF65-F5344CB8AC3E}">
        <p14:creationId xmlns:p14="http://schemas.microsoft.com/office/powerpoint/2010/main" val="1874001391"/>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4" ma:contentTypeDescription="Create a new document." ma:contentTypeScope="" ma:versionID="1befb5abd17874ef09bf29db2b3ec641">
  <xsd:schema xmlns:xsd="http://www.w3.org/2001/XMLSchema" xmlns:xs="http://www.w3.org/2001/XMLSchema" xmlns:p="http://schemas.microsoft.com/office/2006/metadata/properties" xmlns:ns2="b3b97a4c-43ac-46e7-9970-904f1e1efc09" xmlns:ns3="77dce447-0566-47ff-8c07-c9b85fda5322" targetNamespace="http://schemas.microsoft.com/office/2006/metadata/properties" ma:root="true" ma:fieldsID="d57f6633b719708e17bdbdc45c6e5af2" ns2:_="" ns3:_="">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B3437B-D90B-4035-AF7B-F12C2C52698A}">
  <ds:schemaRefs>
    <ds:schemaRef ds:uri="http://purl.org/dc/terms/"/>
    <ds:schemaRef ds:uri="http://schemas.microsoft.com/office/2006/documentManagement/types"/>
    <ds:schemaRef ds:uri="77dce447-0566-47ff-8c07-c9b85fda5322"/>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b3b97a4c-43ac-46e7-9970-904f1e1efc09"/>
    <ds:schemaRef ds:uri="http://www.w3.org/XML/1998/namespace"/>
  </ds:schemaRefs>
</ds:datastoreItem>
</file>

<file path=customXml/itemProps2.xml><?xml version="1.0" encoding="utf-8"?>
<ds:datastoreItem xmlns:ds="http://schemas.openxmlformats.org/officeDocument/2006/customXml" ds:itemID="{75258469-759E-4B79-A88B-7797CEBF9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A37E9C-D32F-4644-98F7-E8FB51DF93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4883</Words>
  <Application>Microsoft Office PowerPoint</Application>
  <PresentationFormat>On-screen Show (4:3)</PresentationFormat>
  <Paragraphs>350</Paragraphs>
  <Slides>56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Calibri Light</vt:lpstr>
      <vt:lpstr>Georgia</vt:lpstr>
      <vt:lpstr>Tahoma</vt:lpstr>
      <vt:lpstr>PPT_VHA_Template</vt:lpstr>
      <vt:lpstr>Office Theme</vt:lpstr>
      <vt:lpstr>          ORD Policy Updates: Technical Amendments to VHA Directives 1200.01, 1200.05, and 1200.08  </vt:lpstr>
      <vt:lpstr>Objectives</vt:lpstr>
      <vt:lpstr>What are Technical Amendments?</vt:lpstr>
      <vt:lpstr>Timelines for Technical Amendments vs. Major Revisions/Revised Policy</vt:lpstr>
      <vt:lpstr>Summary of Technical Amendments: Number</vt:lpstr>
      <vt:lpstr>Primary Purpose of Recently Issued Technical Amendments</vt:lpstr>
      <vt:lpstr>PowerPoint Presentation</vt:lpstr>
      <vt:lpstr>Quick Guide for VHA Directive 1200.01’s Technical Amendments </vt:lpstr>
      <vt:lpstr>Itemization of Technical Amendments Published on January 8, 2021 to  VHA Directive 1200.01</vt:lpstr>
      <vt:lpstr>Itemization of Technical Amendments Published on January 8, 2021 to  VHA Directive 1200.01 (cont.)</vt:lpstr>
      <vt:lpstr>VHA Directive 1200.01’s Technical Amendment:  Emergency Use of a Test Article </vt:lpstr>
      <vt:lpstr>VHA Directive 1200.01’s Technical Amendments: Emergency Use of a Test Article (cont.)</vt:lpstr>
      <vt:lpstr> VHA Directive 1200.01’s Technical Amendments: Expansion of Designated Review Process</vt:lpstr>
      <vt:lpstr>Summary of Different Types of Expanded Access: Drugs and Biologics</vt:lpstr>
      <vt:lpstr> VHA Directive 1200.01’s Technical Amendments: Expansion of Designated Review Process (cont.)</vt:lpstr>
      <vt:lpstr> VHA Directive 1200.01’s Technical Amendments: Elimination of Continuing Review Requirement for Exempt Research (cont.)</vt:lpstr>
      <vt:lpstr> VHA Directive 1200.01’s Technical Amendments: Elimination of Continuing Review Requirement for Exempt Research (cont.)</vt:lpstr>
      <vt:lpstr> VHA Directive 1200.01’s Technical Amendments: ISSO and PO Reviews</vt:lpstr>
      <vt:lpstr>July 29, 2020:  DUSH-DEAN Memorandum-  Delay in Implementation of Three Policy Areas for VHA Directive 1200.01</vt:lpstr>
      <vt:lpstr>VHA Directive 1200.01  Technical Amendments Related to ISSO and PO Reviews</vt:lpstr>
      <vt:lpstr>VHA Directive 1200.01  Technical Amendments Related to ISSO and PO Reviews</vt:lpstr>
      <vt:lpstr>VHA Directive 1200.01  Technical Amendments Related to ISSO Reviews</vt:lpstr>
      <vt:lpstr>VHA Directive 1200.01’s  Technical Amendments Related to ISSO and PO Reviews (cont.)</vt:lpstr>
      <vt:lpstr>VA Form 10-250: VHA Research Protocol Privacy Review Checklist</vt:lpstr>
      <vt:lpstr>Enterprise Research Data Security Plan (ERDSP)</vt:lpstr>
      <vt:lpstr>Where is the ERDSP located in VAIRRS? </vt:lpstr>
      <vt:lpstr>Where is the ERDSP located for VA Facilities not current using VAIRRS? </vt:lpstr>
      <vt:lpstr>VHA Directive 1200.01’s Technical Amendments Related to ISSO and PO Reviews: Key Points</vt:lpstr>
      <vt:lpstr>VHA Directive 1200.01’s Technical Amendments: Transition Period to Use the ERDSP</vt:lpstr>
      <vt:lpstr>VHA Directive 1200.01’s Technical Amendments: R&amp;D Conflict of Interest Committee and Investigator Conflict of Interest Policies</vt:lpstr>
      <vt:lpstr>VHA Directive 1200.01’s Technical Amendments: R&amp;D Conflict of Interest Committee and Investigator Conflict of Interest Policies (cont.)</vt:lpstr>
      <vt:lpstr>OGE Form 450-Alternative VA:   Research Financial Conflict of Interest Statement</vt:lpstr>
      <vt:lpstr>VHA Directive 1200.01’s Technical Amendments: R&amp;D Conflict of Interest Committee and Investigator Conflict of Interest Policies (cont.)</vt:lpstr>
      <vt:lpstr>VHA Directive 1200.01’s Technical Amendments: R&amp;D Conflict of Interest Committee and Investigator Conflict of Interest Policies (cont.)</vt:lpstr>
      <vt:lpstr>Expiration of the Discretionary Hold:  January 31, 2021</vt:lpstr>
      <vt:lpstr>VHA Directive 1200.01: Material Transfer Agreements (MTA)</vt:lpstr>
      <vt:lpstr>VHA Directive 1200.01: Material Transfer Agreements (MTA)</vt:lpstr>
      <vt:lpstr>VA Material Transfer Agreement Template (July, 2020)</vt:lpstr>
      <vt:lpstr>PowerPoint Presentation</vt:lpstr>
      <vt:lpstr>Quick Guide to  VHA Directive 1200.05’s Technical Amendments </vt:lpstr>
      <vt:lpstr>Itemization of Technical Amendments Published on January 8, 2021 to  VHA Directive 1200.05</vt:lpstr>
      <vt:lpstr>When is IRB and/or R&amp;D Committee Review or Approval Required When a VA Physician Wants to Request an Investigational Drug or Biologic Through  FDA’s Expanded Access Regulations?</vt:lpstr>
      <vt:lpstr>Emergency Use Authorization  vs. Expanded Access Regulations</vt:lpstr>
      <vt:lpstr>Differences Between Expanded Access -Investigational New Drug Applications (INDs)/Investigational Device Exemptions(IDEs) and  Emergency Use Authorizations (EUA)</vt:lpstr>
      <vt:lpstr>Differences Between INDs/IDEs and Emergency Use Authorization (EUA) (cont.)</vt:lpstr>
      <vt:lpstr>PowerPoint Presentation</vt:lpstr>
      <vt:lpstr>Quick Guide to  VHA Directive 1200.01’s Technical Amendments </vt:lpstr>
      <vt:lpstr>Itemization of Technical Amendments  Published on January 8, 2021 to  VHA Directive 1200.08</vt:lpstr>
      <vt:lpstr> VHA Directive 1200.08’s Technical Amendments: Alignment with Revised NIH Guidelines</vt:lpstr>
      <vt:lpstr>VHA Directive 1200.08’s Technical Amendments: SRS Membership </vt:lpstr>
      <vt:lpstr>VHA Directive 1200.08’s Technical Amendments: SRS Membership </vt:lpstr>
      <vt:lpstr>Summary</vt:lpstr>
      <vt:lpstr> </vt:lpstr>
      <vt:lpstr>References</vt:lpstr>
      <vt:lpstr>References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 Policy Updates: Technical Amendments to VHA Directives 1200.01, 1200.05, and 1200.08</dc:title>
  <dc:subject>ORD Policy Updates - Technical Amendments to VHA Directives 1200.01, 1200.05, and 1200.08 </dc:subject>
  <dc:creator>Duche, Soundia</dc:creator>
  <cp:keywords>ORD Policy Updates - Technical Amendments to VHA Directives 1200.01, 1200.05, and 1200.08 </cp:keywords>
  <cp:lastModifiedBy>Rivera, Portia T</cp:lastModifiedBy>
  <cp:revision>5</cp:revision>
  <dcterms:created xsi:type="dcterms:W3CDTF">2021-02-24T05:57:29Z</dcterms:created>
  <dcterms:modified xsi:type="dcterms:W3CDTF">2021-03-01T13:29:42Z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